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chris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Elise </a:t>
            </a:r>
            <a:endParaRPr/>
          </a:p>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elise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chris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chloe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elise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chloe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chloe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2"/>
                </a:solidFill>
                <a:latin typeface="Roboto"/>
                <a:ea typeface="Roboto"/>
                <a:cs typeface="Roboto"/>
                <a:sym typeface="Roboto"/>
              </a:defRPr>
            </a:lvl1pPr>
            <a:lvl2pPr lvl="1" algn="r">
              <a:spcBef>
                <a:spcPts val="0"/>
              </a:spcBef>
              <a:buNone/>
              <a:defRPr sz="1000">
                <a:solidFill>
                  <a:schemeClr val="lt2"/>
                </a:solidFill>
                <a:latin typeface="Roboto"/>
                <a:ea typeface="Roboto"/>
                <a:cs typeface="Roboto"/>
                <a:sym typeface="Roboto"/>
              </a:defRPr>
            </a:lvl2pPr>
            <a:lvl3pPr lvl="2" algn="r">
              <a:spcBef>
                <a:spcPts val="0"/>
              </a:spcBef>
              <a:buNone/>
              <a:defRPr sz="1000">
                <a:solidFill>
                  <a:schemeClr val="lt2"/>
                </a:solidFill>
                <a:latin typeface="Roboto"/>
                <a:ea typeface="Roboto"/>
                <a:cs typeface="Roboto"/>
                <a:sym typeface="Roboto"/>
              </a:defRPr>
            </a:lvl3pPr>
            <a:lvl4pPr lvl="3" algn="r">
              <a:spcBef>
                <a:spcPts val="0"/>
              </a:spcBef>
              <a:buNone/>
              <a:defRPr sz="1000">
                <a:solidFill>
                  <a:schemeClr val="lt2"/>
                </a:solidFill>
                <a:latin typeface="Roboto"/>
                <a:ea typeface="Roboto"/>
                <a:cs typeface="Roboto"/>
                <a:sym typeface="Roboto"/>
              </a:defRPr>
            </a:lvl4pPr>
            <a:lvl5pPr lvl="4" algn="r">
              <a:spcBef>
                <a:spcPts val="0"/>
              </a:spcBef>
              <a:buNone/>
              <a:defRPr sz="1000">
                <a:solidFill>
                  <a:schemeClr val="lt2"/>
                </a:solidFill>
                <a:latin typeface="Roboto"/>
                <a:ea typeface="Roboto"/>
                <a:cs typeface="Roboto"/>
                <a:sym typeface="Roboto"/>
              </a:defRPr>
            </a:lvl5pPr>
            <a:lvl6pPr lvl="5" algn="r">
              <a:spcBef>
                <a:spcPts val="0"/>
              </a:spcBef>
              <a:buNone/>
              <a:defRPr sz="1000">
                <a:solidFill>
                  <a:schemeClr val="lt2"/>
                </a:solidFill>
                <a:latin typeface="Roboto"/>
                <a:ea typeface="Roboto"/>
                <a:cs typeface="Roboto"/>
                <a:sym typeface="Roboto"/>
              </a:defRPr>
            </a:lvl6pPr>
            <a:lvl7pPr lvl="6" algn="r">
              <a:spcBef>
                <a:spcPts val="0"/>
              </a:spcBef>
              <a:buNone/>
              <a:defRPr sz="1000">
                <a:solidFill>
                  <a:schemeClr val="lt2"/>
                </a:solidFill>
                <a:latin typeface="Roboto"/>
                <a:ea typeface="Roboto"/>
                <a:cs typeface="Roboto"/>
                <a:sym typeface="Roboto"/>
              </a:defRPr>
            </a:lvl7pPr>
            <a:lvl8pPr lvl="7" algn="r">
              <a:spcBef>
                <a:spcPts val="0"/>
              </a:spcBef>
              <a:buNone/>
              <a:defRPr sz="1000">
                <a:solidFill>
                  <a:schemeClr val="lt2"/>
                </a:solidFill>
                <a:latin typeface="Roboto"/>
                <a:ea typeface="Roboto"/>
                <a:cs typeface="Roboto"/>
                <a:sym typeface="Roboto"/>
              </a:defRPr>
            </a:lvl8pPr>
            <a:lvl9pPr lvl="8" algn="r">
              <a:spcBef>
                <a:spcPts val="0"/>
              </a:spcBef>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WOy5unfooYHb2YWJ2EOxv38v_9AMHe0Y/view" TargetMode="External"/><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460950" y="1046675"/>
            <a:ext cx="8222100" cy="19968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t>Radio Production: </a:t>
            </a:r>
            <a:endParaRPr/>
          </a:p>
          <a:p>
            <a:pPr marL="0" lvl="0" indent="0" algn="ctr" rtl="0">
              <a:spcBef>
                <a:spcPts val="0"/>
              </a:spcBef>
              <a:spcAft>
                <a:spcPts val="0"/>
              </a:spcAft>
              <a:buNone/>
            </a:pPr>
            <a:r>
              <a:rPr lang="en"/>
              <a:t>Late Night Show</a:t>
            </a:r>
            <a:endParaRPr/>
          </a:p>
        </p:txBody>
      </p:sp>
      <p:sp>
        <p:nvSpPr>
          <p:cNvPr id="68" name="Shape 68"/>
          <p:cNvSpPr txBox="1">
            <a:spLocks noGrp="1"/>
          </p:cNvSpPr>
          <p:nvPr>
            <p:ph type="subTitle" idx="1"/>
          </p:nvPr>
        </p:nvSpPr>
        <p:spPr>
          <a:xfrm>
            <a:off x="460950" y="2986955"/>
            <a:ext cx="8222100" cy="4329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400"/>
              <a:t>Chloe, Elise and Chris</a:t>
            </a:r>
            <a:endParaRPr sz="2400"/>
          </a:p>
        </p:txBody>
      </p:sp>
      <p:pic>
        <p:nvPicPr>
          <p:cNvPr id="69" name="Shape 69"/>
          <p:cNvPicPr preferRelativeResize="0"/>
          <p:nvPr/>
        </p:nvPicPr>
        <p:blipFill>
          <a:blip r:embed="rId3">
            <a:alphaModFix/>
          </a:blip>
          <a:stretch>
            <a:fillRect/>
          </a:stretch>
        </p:blipFill>
        <p:spPr>
          <a:xfrm>
            <a:off x="152400" y="3374430"/>
            <a:ext cx="1616670" cy="1616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title="mood board.mp4">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Contingency Plan</a:t>
            </a:r>
            <a:endParaRPr/>
          </a:p>
        </p:txBody>
      </p:sp>
      <p:sp>
        <p:nvSpPr>
          <p:cNvPr id="148" name="Shape 148"/>
          <p:cNvSpPr txBox="1">
            <a:spLocks noGrp="1"/>
          </p:cNvSpPr>
          <p:nvPr>
            <p:ph type="body" idx="1"/>
          </p:nvPr>
        </p:nvSpPr>
        <p:spPr>
          <a:xfrm>
            <a:off x="471900" y="1919075"/>
            <a:ext cx="4914000" cy="27102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Main presenters Chris &amp; Elise</a:t>
            </a:r>
            <a:endParaRPr/>
          </a:p>
          <a:p>
            <a:pPr marL="457200" lvl="0" indent="-342900">
              <a:spcBef>
                <a:spcPts val="0"/>
              </a:spcBef>
              <a:spcAft>
                <a:spcPts val="0"/>
              </a:spcAft>
              <a:buSzPts val="1800"/>
              <a:buChar char="★"/>
            </a:pPr>
            <a:r>
              <a:rPr lang="en"/>
              <a:t>If either one of us is ill then Chloe the producer will take over. </a:t>
            </a:r>
            <a:endParaRPr/>
          </a:p>
          <a:p>
            <a:pPr marL="457200" lvl="0" indent="-342900">
              <a:spcBef>
                <a:spcPts val="0"/>
              </a:spcBef>
              <a:spcAft>
                <a:spcPts val="0"/>
              </a:spcAft>
              <a:buSzPts val="1800"/>
              <a:buChar char="★"/>
            </a:pPr>
            <a:r>
              <a:rPr lang="en"/>
              <a:t>If one of the presenters makes a mistake we can always re record as if we are not live. </a:t>
            </a:r>
            <a:endParaRPr/>
          </a:p>
          <a:p>
            <a:pPr marL="0" lvl="0" indent="0" rtl="0">
              <a:spcBef>
                <a:spcPts val="1600"/>
              </a:spcBef>
              <a:spcAft>
                <a:spcPts val="1600"/>
              </a:spcAft>
              <a:buNone/>
            </a:pPr>
            <a:endParaRPr/>
          </a:p>
        </p:txBody>
      </p:sp>
      <p:sp>
        <p:nvSpPr>
          <p:cNvPr id="149" name="Shape 149"/>
          <p:cNvSpPr txBox="1">
            <a:spLocks noGrp="1"/>
          </p:cNvSpPr>
          <p:nvPr>
            <p:ph type="title"/>
          </p:nvPr>
        </p:nvSpPr>
        <p:spPr>
          <a:xfrm>
            <a:off x="6634275" y="4375800"/>
            <a:ext cx="2509800" cy="76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150" name="Shape 150"/>
          <p:cNvPicPr preferRelativeResize="0"/>
          <p:nvPr/>
        </p:nvPicPr>
        <p:blipFill>
          <a:blip r:embed="rId3">
            <a:alphaModFix/>
          </a:blip>
          <a:stretch>
            <a:fillRect/>
          </a:stretch>
        </p:blipFill>
        <p:spPr>
          <a:xfrm>
            <a:off x="7527325" y="47944"/>
            <a:ext cx="1616670" cy="1616670"/>
          </a:xfrm>
          <a:prstGeom prst="rect">
            <a:avLst/>
          </a:prstGeom>
          <a:noFill/>
          <a:ln>
            <a:noFill/>
          </a:ln>
        </p:spPr>
      </p:pic>
      <p:pic>
        <p:nvPicPr>
          <p:cNvPr id="151" name="Shape 151"/>
          <p:cNvPicPr preferRelativeResize="0"/>
          <p:nvPr/>
        </p:nvPicPr>
        <p:blipFill>
          <a:blip r:embed="rId4">
            <a:alphaModFix/>
          </a:blip>
          <a:stretch>
            <a:fillRect/>
          </a:stretch>
        </p:blipFill>
        <p:spPr>
          <a:xfrm>
            <a:off x="5744575" y="2177600"/>
            <a:ext cx="3171775" cy="196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idx="4294967295"/>
          </p:nvPr>
        </p:nvSpPr>
        <p:spPr>
          <a:xfrm>
            <a:off x="2077038" y="3882788"/>
            <a:ext cx="64473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rgbClr val="000000"/>
                </a:solidFill>
              </a:rPr>
              <a:t>Any Questions?</a:t>
            </a:r>
            <a:endParaRPr sz="4800">
              <a:solidFill>
                <a:srgbClr val="000000"/>
              </a:solidFill>
            </a:endParaRPr>
          </a:p>
        </p:txBody>
      </p:sp>
      <p:pic>
        <p:nvPicPr>
          <p:cNvPr id="157" name="Shape 157"/>
          <p:cNvPicPr preferRelativeResize="0"/>
          <p:nvPr/>
        </p:nvPicPr>
        <p:blipFill>
          <a:blip r:embed="rId3">
            <a:alphaModFix/>
          </a:blip>
          <a:stretch>
            <a:fillRect/>
          </a:stretch>
        </p:blipFill>
        <p:spPr>
          <a:xfrm>
            <a:off x="858788" y="3458293"/>
            <a:ext cx="1616670" cy="1616670"/>
          </a:xfrm>
          <a:prstGeom prst="rect">
            <a:avLst/>
          </a:prstGeom>
          <a:noFill/>
          <a:ln>
            <a:noFill/>
          </a:ln>
        </p:spPr>
      </p:pic>
      <p:pic>
        <p:nvPicPr>
          <p:cNvPr id="158" name="Shape 158"/>
          <p:cNvPicPr preferRelativeResize="0"/>
          <p:nvPr/>
        </p:nvPicPr>
        <p:blipFill>
          <a:blip r:embed="rId4">
            <a:alphaModFix/>
          </a:blip>
          <a:stretch>
            <a:fillRect/>
          </a:stretch>
        </p:blipFill>
        <p:spPr>
          <a:xfrm>
            <a:off x="1105000" y="68575"/>
            <a:ext cx="6933998" cy="325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152400" y="500063"/>
            <a:ext cx="8839200" cy="414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Target Audience</a:t>
            </a:r>
            <a:endParaRPr/>
          </a:p>
        </p:txBody>
      </p:sp>
      <p:sp>
        <p:nvSpPr>
          <p:cNvPr id="80" name="Shape 80"/>
          <p:cNvSpPr txBox="1">
            <a:spLocks noGrp="1"/>
          </p:cNvSpPr>
          <p:nvPr>
            <p:ph type="body" idx="1"/>
          </p:nvPr>
        </p:nvSpPr>
        <p:spPr>
          <a:xfrm>
            <a:off x="177050" y="1893000"/>
            <a:ext cx="6160500" cy="3831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The primary audience for Barnfield Radio is 15-21 year olds from Bedfordshire, they will be in the social group E, non gender and ethnic specific. Because of the social group they are in they will not have disposable income which is why the competition will work as it is something they might not be able to achieve on their own. </a:t>
            </a:r>
            <a:endParaRPr sz="1400"/>
          </a:p>
          <a:p>
            <a:pPr marL="0" lvl="0" indent="0" rtl="0">
              <a:spcBef>
                <a:spcPts val="1600"/>
              </a:spcBef>
              <a:spcAft>
                <a:spcPts val="0"/>
              </a:spcAft>
              <a:buNone/>
            </a:pPr>
            <a:r>
              <a:rPr lang="en" sz="1400"/>
              <a:t>Secondary audience is 13-15 mainstreamers these people could also be aspirers who want to be like an older sibling who is in the primary audience so they listen to Barnfield Radio. </a:t>
            </a:r>
            <a:endParaRPr sz="1400"/>
          </a:p>
          <a:p>
            <a:pPr marL="0" lvl="0" indent="0" rtl="0">
              <a:spcBef>
                <a:spcPts val="1600"/>
              </a:spcBef>
              <a:spcAft>
                <a:spcPts val="1600"/>
              </a:spcAft>
              <a:buNone/>
            </a:pPr>
            <a:r>
              <a:rPr lang="en" sz="1400"/>
              <a:t>Tertiary audience people who have come back to study or people who want to hold on to their youth by listening to Barnfield Radio. </a:t>
            </a:r>
            <a:endParaRPr sz="1400"/>
          </a:p>
        </p:txBody>
      </p:sp>
      <p:sp>
        <p:nvSpPr>
          <p:cNvPr id="81" name="Shape 81"/>
          <p:cNvSpPr txBox="1">
            <a:spLocks noGrp="1"/>
          </p:cNvSpPr>
          <p:nvPr>
            <p:ph type="title"/>
          </p:nvPr>
        </p:nvSpPr>
        <p:spPr>
          <a:xfrm>
            <a:off x="6528300" y="4331025"/>
            <a:ext cx="2615700" cy="81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82" name="Shape 82"/>
          <p:cNvPicPr preferRelativeResize="0"/>
          <p:nvPr/>
        </p:nvPicPr>
        <p:blipFill>
          <a:blip r:embed="rId3">
            <a:alphaModFix/>
          </a:blip>
          <a:stretch>
            <a:fillRect/>
          </a:stretch>
        </p:blipFill>
        <p:spPr>
          <a:xfrm>
            <a:off x="7527325" y="47944"/>
            <a:ext cx="1616670" cy="1616670"/>
          </a:xfrm>
          <a:prstGeom prst="rect">
            <a:avLst/>
          </a:prstGeom>
          <a:noFill/>
          <a:ln>
            <a:noFill/>
          </a:ln>
        </p:spPr>
      </p:pic>
      <p:pic>
        <p:nvPicPr>
          <p:cNvPr id="83" name="Shape 83"/>
          <p:cNvPicPr preferRelativeResize="0"/>
          <p:nvPr/>
        </p:nvPicPr>
        <p:blipFill>
          <a:blip r:embed="rId4">
            <a:alphaModFix/>
          </a:blip>
          <a:stretch>
            <a:fillRect/>
          </a:stretch>
        </p:blipFill>
        <p:spPr>
          <a:xfrm>
            <a:off x="6195425" y="1918600"/>
            <a:ext cx="2857500" cy="2000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Demands of Barnfield Radio</a:t>
            </a:r>
            <a:endParaRPr/>
          </a:p>
        </p:txBody>
      </p:sp>
      <p:sp>
        <p:nvSpPr>
          <p:cNvPr id="89" name="Shape 89"/>
          <p:cNvSpPr txBox="1">
            <a:spLocks noGrp="1"/>
          </p:cNvSpPr>
          <p:nvPr>
            <p:ph type="body" idx="1"/>
          </p:nvPr>
        </p:nvSpPr>
        <p:spPr>
          <a:xfrm>
            <a:off x="471900" y="1919075"/>
            <a:ext cx="3859200" cy="271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Broad range of music</a:t>
            </a:r>
            <a:endParaRPr/>
          </a:p>
          <a:p>
            <a:pPr marL="457200" lvl="0" indent="-342900" rtl="0">
              <a:spcBef>
                <a:spcPts val="0"/>
              </a:spcBef>
              <a:spcAft>
                <a:spcPts val="0"/>
              </a:spcAft>
              <a:buSzPts val="1800"/>
              <a:buChar char="★"/>
            </a:pPr>
            <a:r>
              <a:rPr lang="en"/>
              <a:t>Different engaging topics</a:t>
            </a:r>
            <a:endParaRPr/>
          </a:p>
          <a:p>
            <a:pPr marL="457200" lvl="0" indent="-342900" rtl="0">
              <a:spcBef>
                <a:spcPts val="0"/>
              </a:spcBef>
              <a:spcAft>
                <a:spcPts val="0"/>
              </a:spcAft>
              <a:buSzPts val="1800"/>
              <a:buChar char="★"/>
            </a:pPr>
            <a:r>
              <a:rPr lang="en"/>
              <a:t>On trend</a:t>
            </a:r>
            <a:endParaRPr/>
          </a:p>
          <a:p>
            <a:pPr marL="457200" lvl="0" indent="-342900" rtl="0">
              <a:spcBef>
                <a:spcPts val="0"/>
              </a:spcBef>
              <a:spcAft>
                <a:spcPts val="0"/>
              </a:spcAft>
              <a:buSzPts val="1800"/>
              <a:buChar char="★"/>
            </a:pPr>
            <a:r>
              <a:rPr lang="en"/>
              <a:t>“in the know” - up to date</a:t>
            </a:r>
            <a:endParaRPr/>
          </a:p>
          <a:p>
            <a:pPr marL="457200" lvl="0" indent="-342900" rtl="0">
              <a:spcBef>
                <a:spcPts val="0"/>
              </a:spcBef>
              <a:spcAft>
                <a:spcPts val="0"/>
              </a:spcAft>
              <a:buSzPts val="1800"/>
              <a:buChar char="★"/>
            </a:pPr>
            <a:r>
              <a:rPr lang="en"/>
              <a:t>Reason to listen</a:t>
            </a:r>
            <a:br>
              <a:rPr lang="en"/>
            </a:br>
            <a:endParaRPr/>
          </a:p>
        </p:txBody>
      </p:sp>
      <p:sp>
        <p:nvSpPr>
          <p:cNvPr id="90" name="Shape 90"/>
          <p:cNvSpPr txBox="1">
            <a:spLocks noGrp="1"/>
          </p:cNvSpPr>
          <p:nvPr>
            <p:ph type="title"/>
          </p:nvPr>
        </p:nvSpPr>
        <p:spPr>
          <a:xfrm>
            <a:off x="6104375" y="4375800"/>
            <a:ext cx="3039600" cy="76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91" name="Shape 91"/>
          <p:cNvPicPr preferRelativeResize="0"/>
          <p:nvPr/>
        </p:nvPicPr>
        <p:blipFill>
          <a:blip r:embed="rId3">
            <a:alphaModFix/>
          </a:blip>
          <a:stretch>
            <a:fillRect/>
          </a:stretch>
        </p:blipFill>
        <p:spPr>
          <a:xfrm>
            <a:off x="7527325" y="47944"/>
            <a:ext cx="1616670" cy="1616670"/>
          </a:xfrm>
          <a:prstGeom prst="rect">
            <a:avLst/>
          </a:prstGeom>
          <a:noFill/>
          <a:ln>
            <a:noFill/>
          </a:ln>
        </p:spPr>
      </p:pic>
      <p:pic>
        <p:nvPicPr>
          <p:cNvPr id="92" name="Shape 92"/>
          <p:cNvPicPr preferRelativeResize="0"/>
          <p:nvPr/>
        </p:nvPicPr>
        <p:blipFill>
          <a:blip r:embed="rId4">
            <a:alphaModFix/>
          </a:blip>
          <a:stretch>
            <a:fillRect/>
          </a:stretch>
        </p:blipFill>
        <p:spPr>
          <a:xfrm>
            <a:off x="4236200" y="2184414"/>
            <a:ext cx="3605568" cy="24063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Draft Running Order</a:t>
            </a:r>
            <a:endParaRPr/>
          </a:p>
        </p:txBody>
      </p:sp>
      <p:sp>
        <p:nvSpPr>
          <p:cNvPr id="98" name="Shape 98"/>
          <p:cNvSpPr txBox="1">
            <a:spLocks noGrp="1"/>
          </p:cNvSpPr>
          <p:nvPr>
            <p:ph type="body" idx="1"/>
          </p:nvPr>
        </p:nvSpPr>
        <p:spPr>
          <a:xfrm>
            <a:off x="199200" y="1811250"/>
            <a:ext cx="3714900" cy="32550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t>22:00 - Introduction of presenters</a:t>
            </a:r>
            <a:endParaRPr/>
          </a:p>
          <a:p>
            <a:pPr marL="0" lvl="0" indent="0">
              <a:lnSpc>
                <a:spcPct val="100000"/>
              </a:lnSpc>
              <a:spcBef>
                <a:spcPts val="0"/>
              </a:spcBef>
              <a:spcAft>
                <a:spcPts val="0"/>
              </a:spcAft>
              <a:buNone/>
            </a:pPr>
            <a:r>
              <a:rPr lang="en"/>
              <a:t>22:01 - Play 2 songs</a:t>
            </a:r>
            <a:endParaRPr/>
          </a:p>
          <a:p>
            <a:pPr marL="0" lvl="0" indent="0">
              <a:lnSpc>
                <a:spcPct val="100000"/>
              </a:lnSpc>
              <a:spcBef>
                <a:spcPts val="0"/>
              </a:spcBef>
              <a:spcAft>
                <a:spcPts val="0"/>
              </a:spcAft>
              <a:buNone/>
            </a:pPr>
            <a:r>
              <a:rPr lang="en"/>
              <a:t>22:07 - Advert Break</a:t>
            </a:r>
            <a:endParaRPr/>
          </a:p>
          <a:p>
            <a:pPr marL="0" lvl="0" indent="0" rtl="0">
              <a:lnSpc>
                <a:spcPct val="100000"/>
              </a:lnSpc>
              <a:spcBef>
                <a:spcPts val="0"/>
              </a:spcBef>
              <a:spcAft>
                <a:spcPts val="0"/>
              </a:spcAft>
              <a:buNone/>
            </a:pPr>
            <a:r>
              <a:rPr lang="en"/>
              <a:t>22:09 - Talk about competition</a:t>
            </a:r>
            <a:endParaRPr/>
          </a:p>
          <a:p>
            <a:pPr marL="0" lvl="0" indent="0" rtl="0">
              <a:lnSpc>
                <a:spcPct val="100000"/>
              </a:lnSpc>
              <a:spcBef>
                <a:spcPts val="0"/>
              </a:spcBef>
              <a:spcAft>
                <a:spcPts val="0"/>
              </a:spcAft>
              <a:buNone/>
            </a:pPr>
            <a:r>
              <a:rPr lang="en"/>
              <a:t>22:10 - Play 3 songs</a:t>
            </a:r>
            <a:endParaRPr/>
          </a:p>
          <a:p>
            <a:pPr marL="0" lvl="0" indent="0" rtl="0">
              <a:lnSpc>
                <a:spcPct val="100000"/>
              </a:lnSpc>
              <a:spcBef>
                <a:spcPts val="0"/>
              </a:spcBef>
              <a:spcAft>
                <a:spcPts val="0"/>
              </a:spcAft>
              <a:buNone/>
            </a:pPr>
            <a:r>
              <a:rPr lang="en"/>
              <a:t>22:19 - Talk, News + Weather </a:t>
            </a:r>
            <a:endParaRPr/>
          </a:p>
          <a:p>
            <a:pPr marL="0" lvl="0" indent="0" rtl="0">
              <a:lnSpc>
                <a:spcPct val="100000"/>
              </a:lnSpc>
              <a:spcBef>
                <a:spcPts val="0"/>
              </a:spcBef>
              <a:spcAft>
                <a:spcPts val="0"/>
              </a:spcAft>
              <a:buNone/>
            </a:pPr>
            <a:r>
              <a:rPr lang="en"/>
              <a:t>22:22 - 2 songs </a:t>
            </a:r>
            <a:endParaRPr/>
          </a:p>
          <a:p>
            <a:pPr marL="0" lvl="0" indent="0" rtl="0">
              <a:lnSpc>
                <a:spcPct val="100000"/>
              </a:lnSpc>
              <a:spcBef>
                <a:spcPts val="0"/>
              </a:spcBef>
              <a:spcAft>
                <a:spcPts val="0"/>
              </a:spcAft>
              <a:buNone/>
            </a:pPr>
            <a:r>
              <a:rPr lang="en"/>
              <a:t>22:28 - Advert Break </a:t>
            </a:r>
            <a:endParaRPr/>
          </a:p>
          <a:p>
            <a:pPr marL="0" lvl="0" indent="0" rtl="0">
              <a:lnSpc>
                <a:spcPct val="100000"/>
              </a:lnSpc>
              <a:spcBef>
                <a:spcPts val="0"/>
              </a:spcBef>
              <a:spcAft>
                <a:spcPts val="0"/>
              </a:spcAft>
              <a:buNone/>
            </a:pPr>
            <a:r>
              <a:rPr lang="en"/>
              <a:t>22:30 - Quiz between presenters </a:t>
            </a:r>
            <a:endParaRPr/>
          </a:p>
          <a:p>
            <a:pPr marL="0" lvl="0" indent="0" rtl="0">
              <a:spcBef>
                <a:spcPts val="0"/>
              </a:spcBef>
              <a:spcAft>
                <a:spcPts val="1600"/>
              </a:spcAft>
              <a:buNone/>
            </a:pPr>
            <a:endParaRPr sz="1200"/>
          </a:p>
        </p:txBody>
      </p:sp>
      <p:sp>
        <p:nvSpPr>
          <p:cNvPr id="99" name="Shape 99"/>
          <p:cNvSpPr txBox="1">
            <a:spLocks noGrp="1"/>
          </p:cNvSpPr>
          <p:nvPr>
            <p:ph type="title"/>
          </p:nvPr>
        </p:nvSpPr>
        <p:spPr>
          <a:xfrm>
            <a:off x="6634275" y="4375800"/>
            <a:ext cx="2509800" cy="76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100" name="Shape 100"/>
          <p:cNvPicPr preferRelativeResize="0"/>
          <p:nvPr/>
        </p:nvPicPr>
        <p:blipFill>
          <a:blip r:embed="rId3">
            <a:alphaModFix/>
          </a:blip>
          <a:stretch>
            <a:fillRect/>
          </a:stretch>
        </p:blipFill>
        <p:spPr>
          <a:xfrm>
            <a:off x="7212725" y="1773800"/>
            <a:ext cx="1847100" cy="1847100"/>
          </a:xfrm>
          <a:prstGeom prst="rect">
            <a:avLst/>
          </a:prstGeom>
          <a:noFill/>
          <a:ln>
            <a:noFill/>
          </a:ln>
        </p:spPr>
      </p:pic>
      <p:pic>
        <p:nvPicPr>
          <p:cNvPr id="101" name="Shape 101"/>
          <p:cNvPicPr preferRelativeResize="0"/>
          <p:nvPr/>
        </p:nvPicPr>
        <p:blipFill>
          <a:blip r:embed="rId4">
            <a:alphaModFix/>
          </a:blip>
          <a:stretch>
            <a:fillRect/>
          </a:stretch>
        </p:blipFill>
        <p:spPr>
          <a:xfrm>
            <a:off x="7527325" y="47944"/>
            <a:ext cx="1616670" cy="1616670"/>
          </a:xfrm>
          <a:prstGeom prst="rect">
            <a:avLst/>
          </a:prstGeom>
          <a:noFill/>
          <a:ln>
            <a:noFill/>
          </a:ln>
        </p:spPr>
      </p:pic>
      <p:sp>
        <p:nvSpPr>
          <p:cNvPr id="102" name="Shape 102"/>
          <p:cNvSpPr txBox="1">
            <a:spLocks noGrp="1"/>
          </p:cNvSpPr>
          <p:nvPr>
            <p:ph type="body" idx="1"/>
          </p:nvPr>
        </p:nvSpPr>
        <p:spPr>
          <a:xfrm>
            <a:off x="3722500" y="1811250"/>
            <a:ext cx="4807200" cy="3255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22:35 - Play 2 songs </a:t>
            </a:r>
            <a:endParaRPr/>
          </a:p>
          <a:p>
            <a:pPr marL="0" lvl="0" indent="0" rtl="0">
              <a:lnSpc>
                <a:spcPct val="100000"/>
              </a:lnSpc>
              <a:spcBef>
                <a:spcPts val="0"/>
              </a:spcBef>
              <a:spcAft>
                <a:spcPts val="0"/>
              </a:spcAft>
              <a:buNone/>
            </a:pPr>
            <a:r>
              <a:rPr lang="en"/>
              <a:t>22:41 - Advert Break </a:t>
            </a:r>
            <a:endParaRPr/>
          </a:p>
          <a:p>
            <a:pPr marL="0" lvl="0" indent="0" rtl="0">
              <a:lnSpc>
                <a:spcPct val="100000"/>
              </a:lnSpc>
              <a:spcBef>
                <a:spcPts val="0"/>
              </a:spcBef>
              <a:spcAft>
                <a:spcPts val="0"/>
              </a:spcAft>
              <a:buNone/>
            </a:pPr>
            <a:r>
              <a:rPr lang="en"/>
              <a:t>22:43 - Competition Reminder</a:t>
            </a:r>
            <a:endParaRPr/>
          </a:p>
          <a:p>
            <a:pPr marL="0" lvl="0" indent="0" rtl="0">
              <a:lnSpc>
                <a:spcPct val="100000"/>
              </a:lnSpc>
              <a:spcBef>
                <a:spcPts val="0"/>
              </a:spcBef>
              <a:spcAft>
                <a:spcPts val="0"/>
              </a:spcAft>
              <a:buNone/>
            </a:pPr>
            <a:r>
              <a:rPr lang="en"/>
              <a:t>22:44 - Presenters Chat</a:t>
            </a:r>
            <a:endParaRPr/>
          </a:p>
          <a:p>
            <a:pPr marL="0" lvl="0" indent="0" rtl="0">
              <a:lnSpc>
                <a:spcPct val="100000"/>
              </a:lnSpc>
              <a:spcBef>
                <a:spcPts val="0"/>
              </a:spcBef>
              <a:spcAft>
                <a:spcPts val="0"/>
              </a:spcAft>
              <a:buNone/>
            </a:pPr>
            <a:r>
              <a:rPr lang="en"/>
              <a:t>22:46 - 2 songs</a:t>
            </a:r>
            <a:endParaRPr/>
          </a:p>
          <a:p>
            <a:pPr marL="0" lvl="0" indent="0" rtl="0">
              <a:lnSpc>
                <a:spcPct val="100000"/>
              </a:lnSpc>
              <a:spcBef>
                <a:spcPts val="0"/>
              </a:spcBef>
              <a:spcAft>
                <a:spcPts val="0"/>
              </a:spcAft>
              <a:buNone/>
            </a:pPr>
            <a:r>
              <a:rPr lang="en"/>
              <a:t>22:52 - Advert Break</a:t>
            </a:r>
            <a:endParaRPr/>
          </a:p>
          <a:p>
            <a:pPr marL="0" lvl="0" indent="0" rtl="0">
              <a:lnSpc>
                <a:spcPct val="100000"/>
              </a:lnSpc>
              <a:spcBef>
                <a:spcPts val="0"/>
              </a:spcBef>
              <a:spcAft>
                <a:spcPts val="0"/>
              </a:spcAft>
              <a:buNone/>
            </a:pPr>
            <a:r>
              <a:rPr lang="en"/>
              <a:t>22:53 - News + Safety Awareness </a:t>
            </a:r>
            <a:endParaRPr/>
          </a:p>
          <a:p>
            <a:pPr marL="0" lvl="0" indent="0" rtl="0">
              <a:lnSpc>
                <a:spcPct val="100000"/>
              </a:lnSpc>
              <a:spcBef>
                <a:spcPts val="0"/>
              </a:spcBef>
              <a:spcAft>
                <a:spcPts val="0"/>
              </a:spcAft>
              <a:buNone/>
            </a:pPr>
            <a:r>
              <a:rPr lang="en"/>
              <a:t>22: 56 - Goodbye from presenters </a:t>
            </a:r>
            <a:endParaRPr/>
          </a:p>
          <a:p>
            <a:pPr marL="0" lvl="0" indent="0" rtl="0">
              <a:lnSpc>
                <a:spcPct val="100000"/>
              </a:lnSpc>
              <a:spcBef>
                <a:spcPts val="0"/>
              </a:spcBef>
              <a:spcAft>
                <a:spcPts val="0"/>
              </a:spcAft>
              <a:buNone/>
            </a:pPr>
            <a:r>
              <a:rPr lang="en"/>
              <a:t>22: 57 - Final song </a:t>
            </a:r>
            <a:endParaRPr/>
          </a:p>
          <a:p>
            <a:pPr marL="0" lvl="0" indent="0" rtl="0">
              <a:spcBef>
                <a:spcPts val="0"/>
              </a:spcBef>
              <a:spcAft>
                <a:spcPts val="0"/>
              </a:spcAft>
              <a:buNone/>
            </a:pPr>
            <a:endParaRPr sz="1200"/>
          </a:p>
          <a:p>
            <a:pPr marL="0" lvl="0" indent="0" rtl="0">
              <a:spcBef>
                <a:spcPts val="1600"/>
              </a:spcBef>
              <a:spcAft>
                <a:spcPts val="0"/>
              </a:spcAft>
              <a:buNone/>
            </a:pPr>
            <a:endParaRPr sz="1200"/>
          </a:p>
          <a:p>
            <a:pPr marL="0" lvl="0" indent="0" rtl="0">
              <a:spcBef>
                <a:spcPts val="1600"/>
              </a:spcBef>
              <a:spcAft>
                <a:spcPts val="1600"/>
              </a:spcAft>
              <a:buNone/>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Presenter Styles</a:t>
            </a:r>
            <a:endParaRPr/>
          </a:p>
        </p:txBody>
      </p:sp>
      <p:sp>
        <p:nvSpPr>
          <p:cNvPr id="108" name="Shape 108"/>
          <p:cNvSpPr txBox="1">
            <a:spLocks noGrp="1"/>
          </p:cNvSpPr>
          <p:nvPr>
            <p:ph type="body" idx="1"/>
          </p:nvPr>
        </p:nvSpPr>
        <p:spPr>
          <a:xfrm>
            <a:off x="471900" y="1919075"/>
            <a:ext cx="4694400" cy="271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 our show we want to be fun, upbeat we want to interact with the audience through social media</a:t>
            </a:r>
            <a:endParaRPr/>
          </a:p>
          <a:p>
            <a:pPr marL="457200" lvl="0" indent="-342900">
              <a:spcBef>
                <a:spcPts val="0"/>
              </a:spcBef>
              <a:spcAft>
                <a:spcPts val="0"/>
              </a:spcAft>
              <a:buSzPts val="1800"/>
              <a:buChar char="★"/>
            </a:pPr>
            <a:r>
              <a:rPr lang="en"/>
              <a:t>Let personalities shine through </a:t>
            </a:r>
            <a:endParaRPr/>
          </a:p>
          <a:p>
            <a:pPr marL="457200" lvl="0" indent="-342900">
              <a:spcBef>
                <a:spcPts val="0"/>
              </a:spcBef>
              <a:spcAft>
                <a:spcPts val="0"/>
              </a:spcAft>
              <a:buSzPts val="1800"/>
              <a:buChar char="★"/>
            </a:pPr>
            <a:r>
              <a:rPr lang="en"/>
              <a:t>Jokes between presenters </a:t>
            </a:r>
            <a:endParaRPr/>
          </a:p>
          <a:p>
            <a:pPr marL="0" lvl="0" indent="0" rtl="0">
              <a:spcBef>
                <a:spcPts val="1600"/>
              </a:spcBef>
              <a:spcAft>
                <a:spcPts val="1600"/>
              </a:spcAft>
              <a:buNone/>
            </a:pPr>
            <a:endParaRPr sz="1400"/>
          </a:p>
        </p:txBody>
      </p:sp>
      <p:sp>
        <p:nvSpPr>
          <p:cNvPr id="109" name="Shape 109"/>
          <p:cNvSpPr txBox="1">
            <a:spLocks noGrp="1"/>
          </p:cNvSpPr>
          <p:nvPr>
            <p:ph type="title"/>
          </p:nvPr>
        </p:nvSpPr>
        <p:spPr>
          <a:xfrm>
            <a:off x="6408175" y="4375800"/>
            <a:ext cx="2735700" cy="76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110" name="Shape 110"/>
          <p:cNvPicPr preferRelativeResize="0"/>
          <p:nvPr/>
        </p:nvPicPr>
        <p:blipFill>
          <a:blip r:embed="rId3">
            <a:alphaModFix/>
          </a:blip>
          <a:stretch>
            <a:fillRect/>
          </a:stretch>
        </p:blipFill>
        <p:spPr>
          <a:xfrm>
            <a:off x="7527325" y="47944"/>
            <a:ext cx="1616670" cy="1616670"/>
          </a:xfrm>
          <a:prstGeom prst="rect">
            <a:avLst/>
          </a:prstGeom>
          <a:noFill/>
          <a:ln>
            <a:noFill/>
          </a:ln>
        </p:spPr>
      </p:pic>
      <p:pic>
        <p:nvPicPr>
          <p:cNvPr id="111" name="Shape 111"/>
          <p:cNvPicPr preferRelativeResize="0"/>
          <p:nvPr/>
        </p:nvPicPr>
        <p:blipFill>
          <a:blip r:embed="rId4">
            <a:alphaModFix/>
          </a:blip>
          <a:stretch>
            <a:fillRect/>
          </a:stretch>
        </p:blipFill>
        <p:spPr>
          <a:xfrm>
            <a:off x="3552725" y="3535050"/>
            <a:ext cx="2333149" cy="1555425"/>
          </a:xfrm>
          <a:prstGeom prst="rect">
            <a:avLst/>
          </a:prstGeom>
          <a:noFill/>
          <a:ln>
            <a:noFill/>
          </a:ln>
        </p:spPr>
      </p:pic>
      <p:pic>
        <p:nvPicPr>
          <p:cNvPr id="112" name="Shape 112"/>
          <p:cNvPicPr preferRelativeResize="0"/>
          <p:nvPr/>
        </p:nvPicPr>
        <p:blipFill>
          <a:blip r:embed="rId5">
            <a:alphaModFix/>
          </a:blip>
          <a:stretch>
            <a:fillRect/>
          </a:stretch>
        </p:blipFill>
        <p:spPr>
          <a:xfrm>
            <a:off x="6044925" y="1854898"/>
            <a:ext cx="2946924" cy="1992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Ident Demands</a:t>
            </a:r>
            <a:endParaRPr/>
          </a:p>
        </p:txBody>
      </p:sp>
      <p:sp>
        <p:nvSpPr>
          <p:cNvPr id="118" name="Shape 118"/>
          <p:cNvSpPr txBox="1">
            <a:spLocks noGrp="1"/>
          </p:cNvSpPr>
          <p:nvPr>
            <p:ph type="body" idx="1"/>
          </p:nvPr>
        </p:nvSpPr>
        <p:spPr>
          <a:xfrm>
            <a:off x="471900" y="1977100"/>
            <a:ext cx="5051700" cy="1623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Barnfield Radio Ident</a:t>
            </a:r>
            <a:endParaRPr/>
          </a:p>
          <a:p>
            <a:pPr marL="457200" lvl="0" indent="-342900" rtl="0">
              <a:spcBef>
                <a:spcPts val="0"/>
              </a:spcBef>
              <a:spcAft>
                <a:spcPts val="0"/>
              </a:spcAft>
              <a:buSzPts val="1800"/>
              <a:buChar char="★"/>
            </a:pPr>
            <a:r>
              <a:rPr lang="en"/>
              <a:t>Show ID: Barnfield Radio After Hours</a:t>
            </a:r>
            <a:endParaRPr/>
          </a:p>
          <a:p>
            <a:pPr marL="457200" lvl="0" indent="-342900" rtl="0">
              <a:spcBef>
                <a:spcPts val="0"/>
              </a:spcBef>
              <a:spcAft>
                <a:spcPts val="0"/>
              </a:spcAft>
              <a:buSzPts val="1800"/>
              <a:buChar char="★"/>
            </a:pPr>
            <a:r>
              <a:rPr lang="en"/>
              <a:t>Sweeper: After Hours</a:t>
            </a:r>
            <a:endParaRPr/>
          </a:p>
          <a:p>
            <a:pPr marL="457200" lvl="0" indent="-342900" rtl="0">
              <a:spcBef>
                <a:spcPts val="0"/>
              </a:spcBef>
              <a:spcAft>
                <a:spcPts val="0"/>
              </a:spcAft>
              <a:buSzPts val="1800"/>
              <a:buChar char="★"/>
            </a:pPr>
            <a:r>
              <a:rPr lang="en"/>
              <a:t>In to ad: Shoutout about the show</a:t>
            </a:r>
            <a:endParaRPr/>
          </a:p>
          <a:p>
            <a:pPr marL="0" lvl="0" indent="0" rtl="0">
              <a:spcBef>
                <a:spcPts val="1600"/>
              </a:spcBef>
              <a:spcAft>
                <a:spcPts val="0"/>
              </a:spcAft>
              <a:buNone/>
            </a:pPr>
            <a:endParaRPr/>
          </a:p>
          <a:p>
            <a:pPr marL="457200" lvl="0" indent="-342900" rtl="0">
              <a:spcBef>
                <a:spcPts val="1600"/>
              </a:spcBef>
              <a:spcAft>
                <a:spcPts val="0"/>
              </a:spcAft>
              <a:buSzPts val="1800"/>
              <a:buChar char="➔"/>
            </a:pPr>
            <a:r>
              <a:rPr lang="en"/>
              <a:t>Upbeat</a:t>
            </a:r>
            <a:endParaRPr/>
          </a:p>
          <a:p>
            <a:pPr marL="457200" lvl="0" indent="-342900" rtl="0">
              <a:spcBef>
                <a:spcPts val="0"/>
              </a:spcBef>
              <a:spcAft>
                <a:spcPts val="0"/>
              </a:spcAft>
              <a:buSzPts val="1800"/>
              <a:buChar char="➔"/>
            </a:pPr>
            <a:r>
              <a:rPr lang="en"/>
              <a:t>Catchy, but not cringey</a:t>
            </a:r>
            <a:endParaRPr/>
          </a:p>
          <a:p>
            <a:pPr marL="457200" lvl="0" indent="-342900" rtl="0">
              <a:spcBef>
                <a:spcPts val="0"/>
              </a:spcBef>
              <a:spcAft>
                <a:spcPts val="0"/>
              </a:spcAft>
              <a:buSzPts val="1800"/>
              <a:buChar char="➔"/>
            </a:pPr>
            <a:r>
              <a:rPr lang="en"/>
              <a:t>Broadcast the name</a:t>
            </a:r>
            <a:endParaRPr/>
          </a:p>
        </p:txBody>
      </p:sp>
      <p:sp>
        <p:nvSpPr>
          <p:cNvPr id="119" name="Shape 119"/>
          <p:cNvSpPr txBox="1">
            <a:spLocks noGrp="1"/>
          </p:cNvSpPr>
          <p:nvPr>
            <p:ph type="title"/>
          </p:nvPr>
        </p:nvSpPr>
        <p:spPr>
          <a:xfrm>
            <a:off x="6549475" y="4375800"/>
            <a:ext cx="2594400" cy="76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120" name="Shape 120"/>
          <p:cNvPicPr preferRelativeResize="0"/>
          <p:nvPr/>
        </p:nvPicPr>
        <p:blipFill>
          <a:blip r:embed="rId3">
            <a:alphaModFix/>
          </a:blip>
          <a:stretch>
            <a:fillRect/>
          </a:stretch>
        </p:blipFill>
        <p:spPr>
          <a:xfrm>
            <a:off x="6415500" y="1935313"/>
            <a:ext cx="2245100" cy="2011600"/>
          </a:xfrm>
          <a:prstGeom prst="rect">
            <a:avLst/>
          </a:prstGeom>
          <a:noFill/>
          <a:ln>
            <a:noFill/>
          </a:ln>
        </p:spPr>
      </p:pic>
      <p:pic>
        <p:nvPicPr>
          <p:cNvPr id="121" name="Shape 121"/>
          <p:cNvPicPr preferRelativeResize="0"/>
          <p:nvPr/>
        </p:nvPicPr>
        <p:blipFill>
          <a:blip r:embed="rId4">
            <a:alphaModFix/>
          </a:blip>
          <a:stretch>
            <a:fillRect/>
          </a:stretch>
        </p:blipFill>
        <p:spPr>
          <a:xfrm>
            <a:off x="7527325" y="47944"/>
            <a:ext cx="1616670" cy="1616670"/>
          </a:xfrm>
          <a:prstGeom prst="rect">
            <a:avLst/>
          </a:prstGeom>
          <a:noFill/>
          <a:ln>
            <a:noFill/>
          </a:ln>
        </p:spPr>
      </p:pic>
      <p:pic>
        <p:nvPicPr>
          <p:cNvPr id="122" name="Shape 122"/>
          <p:cNvPicPr preferRelativeResize="0"/>
          <p:nvPr/>
        </p:nvPicPr>
        <p:blipFill>
          <a:blip r:embed="rId5">
            <a:alphaModFix/>
          </a:blip>
          <a:stretch>
            <a:fillRect/>
          </a:stretch>
        </p:blipFill>
        <p:spPr>
          <a:xfrm>
            <a:off x="3606650" y="3980650"/>
            <a:ext cx="3028430" cy="1162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Audience Interactivity</a:t>
            </a:r>
            <a:endParaRPr/>
          </a:p>
        </p:txBody>
      </p:sp>
      <p:sp>
        <p:nvSpPr>
          <p:cNvPr id="128" name="Shape 1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#AfterHours</a:t>
            </a:r>
            <a:endParaRPr/>
          </a:p>
          <a:p>
            <a:pPr marL="457200" lvl="0" indent="-342900" rtl="0">
              <a:spcBef>
                <a:spcPts val="0"/>
              </a:spcBef>
              <a:spcAft>
                <a:spcPts val="0"/>
              </a:spcAft>
              <a:buSzPts val="1800"/>
              <a:buChar char="●"/>
            </a:pPr>
            <a:r>
              <a:rPr lang="en"/>
              <a:t>Competitions</a:t>
            </a:r>
            <a:endParaRPr/>
          </a:p>
          <a:p>
            <a:pPr marL="457200" lvl="0" indent="-342900" rtl="0">
              <a:spcBef>
                <a:spcPts val="0"/>
              </a:spcBef>
              <a:spcAft>
                <a:spcPts val="0"/>
              </a:spcAft>
              <a:buSzPts val="1800"/>
              <a:buChar char="●"/>
            </a:pPr>
            <a:r>
              <a:rPr lang="en"/>
              <a:t>What people are up to</a:t>
            </a:r>
            <a:endParaRPr/>
          </a:p>
          <a:p>
            <a:pPr marL="457200" lvl="0" indent="-342900" rtl="0">
              <a:spcBef>
                <a:spcPts val="0"/>
              </a:spcBef>
              <a:spcAft>
                <a:spcPts val="0"/>
              </a:spcAft>
              <a:buSzPts val="1800"/>
              <a:buChar char="●"/>
            </a:pPr>
            <a:r>
              <a:rPr lang="en"/>
              <a:t>Calls</a:t>
            </a:r>
            <a:endParaRPr/>
          </a:p>
          <a:p>
            <a:pPr marL="457200" lvl="0" indent="-342900" rtl="0">
              <a:spcBef>
                <a:spcPts val="0"/>
              </a:spcBef>
              <a:spcAft>
                <a:spcPts val="0"/>
              </a:spcAft>
              <a:buSzPts val="1800"/>
              <a:buChar char="●"/>
            </a:pPr>
            <a:r>
              <a:rPr lang="en"/>
              <a:t>Twitter</a:t>
            </a:r>
            <a:endParaRPr/>
          </a:p>
        </p:txBody>
      </p:sp>
      <p:sp>
        <p:nvSpPr>
          <p:cNvPr id="129" name="Shape 129"/>
          <p:cNvSpPr txBox="1">
            <a:spLocks noGrp="1"/>
          </p:cNvSpPr>
          <p:nvPr>
            <p:ph type="title"/>
          </p:nvPr>
        </p:nvSpPr>
        <p:spPr>
          <a:xfrm>
            <a:off x="6549475" y="4375800"/>
            <a:ext cx="2594400" cy="76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dk1"/>
                </a:solidFill>
              </a:rPr>
              <a:t>#AfterHours</a:t>
            </a:r>
            <a:endParaRPr>
              <a:solidFill>
                <a:schemeClr val="dk1"/>
              </a:solidFill>
            </a:endParaRPr>
          </a:p>
        </p:txBody>
      </p:sp>
      <p:pic>
        <p:nvPicPr>
          <p:cNvPr id="130" name="Shape 130"/>
          <p:cNvPicPr preferRelativeResize="0"/>
          <p:nvPr/>
        </p:nvPicPr>
        <p:blipFill>
          <a:blip r:embed="rId3">
            <a:alphaModFix/>
          </a:blip>
          <a:stretch>
            <a:fillRect/>
          </a:stretch>
        </p:blipFill>
        <p:spPr>
          <a:xfrm>
            <a:off x="7527325" y="47944"/>
            <a:ext cx="1616670" cy="1616670"/>
          </a:xfrm>
          <a:prstGeom prst="rect">
            <a:avLst/>
          </a:prstGeom>
          <a:noFill/>
          <a:ln>
            <a:noFill/>
          </a:ln>
        </p:spPr>
      </p:pic>
      <p:pic>
        <p:nvPicPr>
          <p:cNvPr id="131" name="Shape 131"/>
          <p:cNvPicPr preferRelativeResize="0"/>
          <p:nvPr/>
        </p:nvPicPr>
        <p:blipFill>
          <a:blip r:embed="rId4">
            <a:alphaModFix/>
          </a:blip>
          <a:stretch>
            <a:fillRect/>
          </a:stretch>
        </p:blipFill>
        <p:spPr>
          <a:xfrm>
            <a:off x="5440225" y="1664624"/>
            <a:ext cx="3490224" cy="1361625"/>
          </a:xfrm>
          <a:prstGeom prst="rect">
            <a:avLst/>
          </a:prstGeom>
          <a:noFill/>
          <a:ln>
            <a:noFill/>
          </a:ln>
        </p:spPr>
      </p:pic>
      <p:pic>
        <p:nvPicPr>
          <p:cNvPr id="132" name="Shape 132"/>
          <p:cNvPicPr preferRelativeResize="0"/>
          <p:nvPr/>
        </p:nvPicPr>
        <p:blipFill>
          <a:blip r:embed="rId5">
            <a:alphaModFix/>
          </a:blip>
          <a:stretch>
            <a:fillRect/>
          </a:stretch>
        </p:blipFill>
        <p:spPr>
          <a:xfrm>
            <a:off x="2761250" y="3026248"/>
            <a:ext cx="3117025" cy="20780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90250" y="488250"/>
            <a:ext cx="8101200" cy="4090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Mood Board</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Words>
  <Application>Microsoft Macintosh PowerPoint</Application>
  <PresentationFormat>On-screen Show (16:9)</PresentationFormat>
  <Paragraphs>76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Roboto</vt:lpstr>
      <vt:lpstr>Arial</vt:lpstr>
      <vt:lpstr>Material</vt:lpstr>
      <vt:lpstr>Radio Production:  Late Night Show</vt:lpstr>
      <vt:lpstr>PowerPoint Presentation</vt:lpstr>
      <vt:lpstr>Target Audience</vt:lpstr>
      <vt:lpstr>Demands of Barnfield Radio</vt:lpstr>
      <vt:lpstr>Draft Running Order</vt:lpstr>
      <vt:lpstr>Presenter Styles</vt:lpstr>
      <vt:lpstr>Ident Demands</vt:lpstr>
      <vt:lpstr>Audience Interactivity</vt:lpstr>
      <vt:lpstr>Mood Board</vt:lpstr>
      <vt:lpstr>PowerPoint Presentation</vt:lpstr>
      <vt:lpstr>Contingency Plan</vt:lpstr>
      <vt:lpstr>Any Questions?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Production:  Late Night Show</dc:title>
  <cp:lastModifiedBy>17000006</cp:lastModifiedBy>
  <cp:revision>1</cp:revision>
  <dcterms:modified xsi:type="dcterms:W3CDTF">2018-02-06T10:04:38Z</dcterms:modified>
</cp:coreProperties>
</file>