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9589B5-D066-4BA7-A11F-0BBE4BB8CC0B}">
  <a:tblStyle styleId="{D99589B5-D066-4BA7-A11F-0BBE4BB8CC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Chris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Chloe props show personality and what calamity likes </a:t>
            </a:r>
            <a:endParaRPr/>
          </a:p>
          <a:p>
            <a:pPr marL="0" lvl="0" indent="0">
              <a:spcBef>
                <a:spcPts val="0"/>
              </a:spcBef>
              <a:spcAft>
                <a:spcPts val="0"/>
              </a:spcAft>
              <a:buNone/>
            </a:pPr>
            <a:r>
              <a:rPr lang="en"/>
              <a:t>Muted for work, yet still casual, compo of smart and casual, a little more personality is shown in her date outfit. Still sticks to jean and converse, muted colors, not as confident keep them hidden </a:t>
            </a:r>
            <a:endParaRPr/>
          </a:p>
          <a:p>
            <a:pPr marL="0" lvl="0" indent="0">
              <a:spcBef>
                <a:spcPts val="0"/>
              </a:spcBef>
              <a:spcAft>
                <a:spcPts val="0"/>
              </a:spcAft>
              <a:buNone/>
            </a:pPr>
            <a:r>
              <a:rPr lang="en"/>
              <a:t>Mark v plain </a:t>
            </a:r>
            <a:endParaRPr/>
          </a:p>
          <a:p>
            <a:pPr marL="0" lvl="0" indent="0">
              <a:spcBef>
                <a:spcPts val="0"/>
              </a:spcBef>
              <a:spcAft>
                <a:spcPts val="0"/>
              </a:spcAft>
              <a:buNone/>
            </a:pPr>
            <a:r>
              <a:rPr lang="en"/>
              <a:t>Waitress - converse wont be in shot</a:t>
            </a:r>
            <a:endParaRPr/>
          </a:p>
          <a:p>
            <a:pPr marL="0" lvl="0" indent="0">
              <a:spcBef>
                <a:spcPts val="0"/>
              </a:spcBef>
              <a:spcAft>
                <a:spcPts val="0"/>
              </a:spcAft>
              <a:buNone/>
            </a:pPr>
            <a:r>
              <a:rPr lang="en"/>
              <a:t>Boss - casual environment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Chloe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Elise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Elise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Chloe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  </a:t>
            </a:r>
            <a:endParaRPr/>
          </a:p>
          <a:p>
            <a:pPr marL="0" lvl="0" indent="0">
              <a:spcBef>
                <a:spcPts val="0"/>
              </a:spcBef>
              <a:spcAft>
                <a:spcPts val="0"/>
              </a:spcAft>
              <a:buNone/>
            </a:pPr>
            <a:endParaRPr/>
          </a:p>
          <a:p>
            <a:pPr marL="0" lvl="0" indent="0" rtl="0">
              <a:lnSpc>
                <a:spcPct val="115000"/>
              </a:lnSpc>
              <a:spcBef>
                <a:spcPts val="0"/>
              </a:spcBef>
              <a:spcAft>
                <a:spcPts val="0"/>
              </a:spcAft>
              <a:buNone/>
            </a:pPr>
            <a:r>
              <a:rPr lang="en" sz="1800">
                <a:solidFill>
                  <a:schemeClr val="dk2"/>
                </a:solidFill>
                <a:latin typeface="Source Code Pro"/>
                <a:ea typeface="Source Code Pro"/>
                <a:cs typeface="Source Code Pro"/>
                <a:sym typeface="Source Code Pro"/>
              </a:rPr>
              <a:t>Welcome to the life of Calamity, an 18 year old girl who manages to end up in the most cringe worthy unimaginable awkward situations. When Calamity is to step out of her comfort zone by going on a blind date, her life greets her with another awkward situation. </a:t>
            </a:r>
            <a:endParaRPr sz="1800">
              <a:solidFill>
                <a:schemeClr val="dk2"/>
              </a:solidFill>
              <a:latin typeface="Source Code Pro"/>
              <a:ea typeface="Source Code Pro"/>
              <a:cs typeface="Source Code Pro"/>
              <a:sym typeface="Source Code Pro"/>
            </a:endParaRPr>
          </a:p>
          <a:p>
            <a:pPr marL="0" lvl="0" indent="0">
              <a:spcBef>
                <a:spcPts val="16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Chloe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Elise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Elise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Chloe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UcanRV75p8yt_nmZnahnD_mlNF7jFfLb/view" TargetMode="External"/><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Romantic Comedy</a:t>
            </a:r>
            <a:endParaRPr/>
          </a:p>
          <a:p>
            <a:pPr marL="0" lvl="0" indent="0">
              <a:spcBef>
                <a:spcPts val="0"/>
              </a:spcBef>
              <a:spcAft>
                <a:spcPts val="0"/>
              </a:spcAft>
              <a:buNone/>
            </a:pPr>
            <a:r>
              <a:rPr lang="en"/>
              <a:t>Interactive Short Film</a:t>
            </a:r>
            <a:endParaRPr/>
          </a:p>
        </p:txBody>
      </p:sp>
      <p:sp>
        <p:nvSpPr>
          <p:cNvPr id="57" name="Shape 5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Chloe, Elise &amp; Chris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1722175"/>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9600"/>
              <a:t>Moodboard</a:t>
            </a:r>
            <a:endParaRPr sz="9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9"/>
        <p:cNvGrpSpPr/>
        <p:nvPr/>
      </p:nvGrpSpPr>
      <p:grpSpPr>
        <a:xfrm>
          <a:off x="0" y="0"/>
          <a:ext cx="0" cy="0"/>
          <a:chOff x="0" y="0"/>
          <a:chExt cx="0" cy="0"/>
        </a:xfrm>
      </p:grpSpPr>
      <p:sp>
        <p:nvSpPr>
          <p:cNvPr id="160" name="Shape 160" title="Moodboard.mp4">
            <a:hlinkClick r:id="rId3"/>
          </p:cNvPr>
          <p:cNvSpPr/>
          <p:nvPr/>
        </p:nvSpPr>
        <p:spPr>
          <a:xfrm>
            <a:off x="408150" y="-685100"/>
            <a:ext cx="8457524" cy="6343150"/>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Resources</a:t>
            </a:r>
            <a:endParaRPr/>
          </a:p>
        </p:txBody>
      </p:sp>
      <p:sp>
        <p:nvSpPr>
          <p:cNvPr id="166" name="Shape 166"/>
          <p:cNvSpPr txBox="1">
            <a:spLocks noGrp="1"/>
          </p:cNvSpPr>
          <p:nvPr>
            <p:ph type="body" idx="1"/>
          </p:nvPr>
        </p:nvSpPr>
        <p:spPr>
          <a:xfrm>
            <a:off x="311700" y="1228675"/>
            <a:ext cx="8520600" cy="334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a:solidFill>
                  <a:schemeClr val="dk1"/>
                </a:solidFill>
              </a:rPr>
              <a:t>Props - </a:t>
            </a:r>
            <a:endParaRPr>
              <a:solidFill>
                <a:schemeClr val="dk1"/>
              </a:solidFill>
            </a:endParaRPr>
          </a:p>
          <a:p>
            <a:pPr marL="0" lvl="0" indent="0" rtl="0">
              <a:lnSpc>
                <a:spcPct val="100000"/>
              </a:lnSpc>
              <a:spcBef>
                <a:spcPts val="0"/>
              </a:spcBef>
              <a:spcAft>
                <a:spcPts val="0"/>
              </a:spcAft>
              <a:buNone/>
            </a:pPr>
            <a:r>
              <a:rPr lang="en">
                <a:solidFill>
                  <a:schemeClr val="dk1"/>
                </a:solidFill>
              </a:rPr>
              <a:t>Photo frames, Funko pops, phone and a mouse mat </a:t>
            </a:r>
            <a:endParaRPr>
              <a:solidFill>
                <a:schemeClr val="dk1"/>
              </a:solidFill>
            </a:endParaRPr>
          </a:p>
          <a:p>
            <a:pPr marL="0" lvl="0" indent="0" rtl="0">
              <a:lnSpc>
                <a:spcPct val="100000"/>
              </a:lnSpc>
              <a:spcBef>
                <a:spcPts val="0"/>
              </a:spcBef>
              <a:spcAft>
                <a:spcPts val="0"/>
              </a:spcAft>
              <a:buNone/>
            </a:pPr>
            <a:r>
              <a:rPr lang="en">
                <a:solidFill>
                  <a:schemeClr val="accent4"/>
                </a:solidFill>
              </a:rPr>
              <a:t>Costume -</a:t>
            </a:r>
            <a:endParaRPr>
              <a:solidFill>
                <a:schemeClr val="accent4"/>
              </a:solidFill>
            </a:endParaRPr>
          </a:p>
          <a:p>
            <a:pPr marL="0" lvl="0" indent="0" rtl="0">
              <a:lnSpc>
                <a:spcPct val="100000"/>
              </a:lnSpc>
              <a:spcBef>
                <a:spcPts val="0"/>
              </a:spcBef>
              <a:spcAft>
                <a:spcPts val="0"/>
              </a:spcAft>
              <a:buNone/>
            </a:pPr>
            <a:r>
              <a:rPr lang="en">
                <a:solidFill>
                  <a:schemeClr val="accent4"/>
                </a:solidFill>
              </a:rPr>
              <a:t>Calamity - Work - Muted clothing, jeans and converse</a:t>
            </a:r>
            <a:endParaRPr>
              <a:solidFill>
                <a:schemeClr val="accent4"/>
              </a:solidFill>
            </a:endParaRPr>
          </a:p>
          <a:p>
            <a:pPr marL="0" lvl="0" indent="0" rtl="0">
              <a:lnSpc>
                <a:spcPct val="100000"/>
              </a:lnSpc>
              <a:spcBef>
                <a:spcPts val="0"/>
              </a:spcBef>
              <a:spcAft>
                <a:spcPts val="0"/>
              </a:spcAft>
              <a:buNone/>
            </a:pPr>
            <a:r>
              <a:rPr lang="en">
                <a:solidFill>
                  <a:schemeClr val="accent4"/>
                </a:solidFill>
              </a:rPr>
              <a:t>           Date - Dressy top, jeans and converse</a:t>
            </a:r>
            <a:endParaRPr>
              <a:solidFill>
                <a:schemeClr val="accent4"/>
              </a:solidFill>
            </a:endParaRPr>
          </a:p>
          <a:p>
            <a:pPr marL="0" lvl="0" indent="0">
              <a:lnSpc>
                <a:spcPct val="100000"/>
              </a:lnSpc>
              <a:spcBef>
                <a:spcPts val="0"/>
              </a:spcBef>
              <a:spcAft>
                <a:spcPts val="0"/>
              </a:spcAft>
              <a:buNone/>
            </a:pPr>
            <a:r>
              <a:rPr lang="en">
                <a:solidFill>
                  <a:schemeClr val="accent4"/>
                </a:solidFill>
              </a:rPr>
              <a:t>                - Pajamas </a:t>
            </a:r>
            <a:endParaRPr>
              <a:solidFill>
                <a:schemeClr val="accent4"/>
              </a:solidFill>
            </a:endParaRPr>
          </a:p>
          <a:p>
            <a:pPr marL="0" lvl="0" indent="0" rtl="0">
              <a:spcBef>
                <a:spcPts val="0"/>
              </a:spcBef>
              <a:spcAft>
                <a:spcPts val="0"/>
              </a:spcAft>
              <a:buNone/>
            </a:pPr>
            <a:r>
              <a:rPr lang="en">
                <a:solidFill>
                  <a:schemeClr val="accent4"/>
                </a:solidFill>
              </a:rPr>
              <a:t>Mark - Work - Shirt, jeans, vans</a:t>
            </a:r>
            <a:endParaRPr>
              <a:solidFill>
                <a:schemeClr val="accent4"/>
              </a:solidFill>
            </a:endParaRPr>
          </a:p>
          <a:p>
            <a:pPr marL="0" lvl="0" indent="0" rtl="0">
              <a:spcBef>
                <a:spcPts val="0"/>
              </a:spcBef>
              <a:spcAft>
                <a:spcPts val="0"/>
              </a:spcAft>
              <a:buNone/>
            </a:pPr>
            <a:r>
              <a:rPr lang="en">
                <a:solidFill>
                  <a:schemeClr val="accent4"/>
                </a:solidFill>
              </a:rPr>
              <a:t>       Date - Shirt, jeans, suede boots</a:t>
            </a:r>
            <a:endParaRPr>
              <a:solidFill>
                <a:schemeClr val="accent4"/>
              </a:solidFill>
            </a:endParaRPr>
          </a:p>
          <a:p>
            <a:pPr marL="0" lvl="0" indent="0" rtl="0">
              <a:spcBef>
                <a:spcPts val="0"/>
              </a:spcBef>
              <a:spcAft>
                <a:spcPts val="0"/>
              </a:spcAft>
              <a:buNone/>
            </a:pPr>
            <a:r>
              <a:rPr lang="en">
                <a:solidFill>
                  <a:schemeClr val="accent4"/>
                </a:solidFill>
              </a:rPr>
              <a:t>Waitress - Shirt, apron, jeans and converse </a:t>
            </a:r>
            <a:endParaRPr>
              <a:solidFill>
                <a:schemeClr val="accent4"/>
              </a:solidFill>
            </a:endParaRPr>
          </a:p>
          <a:p>
            <a:pPr marL="0" lvl="0" indent="0" rtl="0">
              <a:spcBef>
                <a:spcPts val="0"/>
              </a:spcBef>
              <a:spcAft>
                <a:spcPts val="0"/>
              </a:spcAft>
              <a:buNone/>
            </a:pPr>
            <a:r>
              <a:rPr lang="en">
                <a:solidFill>
                  <a:schemeClr val="accent4"/>
                </a:solidFill>
              </a:rPr>
              <a:t>Boss - Shirt, jeans, converse </a:t>
            </a:r>
            <a:endParaRPr>
              <a:solidFill>
                <a:schemeClr val="accent4"/>
              </a:solidFill>
            </a:endParaRPr>
          </a:p>
          <a:p>
            <a:pPr marL="0" lvl="0" indent="0" rtl="0">
              <a:spcBef>
                <a:spcPts val="0"/>
              </a:spcBef>
              <a:spcAft>
                <a:spcPts val="0"/>
              </a:spcAft>
              <a:buNone/>
            </a:pPr>
            <a:r>
              <a:rPr lang="en"/>
              <a:t>                  </a:t>
            </a:r>
            <a:endParaRPr/>
          </a:p>
          <a:p>
            <a:pPr marL="0" lvl="0" indent="0">
              <a:spcBef>
                <a:spcPts val="1600"/>
              </a:spcBef>
              <a:spcAft>
                <a:spcPts val="0"/>
              </a:spcAft>
              <a:buNone/>
            </a:pPr>
            <a:r>
              <a:rPr lang="en"/>
              <a:t>                     </a:t>
            </a:r>
            <a:endParaRPr/>
          </a:p>
          <a:p>
            <a:pPr marL="0" lvl="0" indent="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Resources Pt 2 </a:t>
            </a:r>
            <a:endParaRPr/>
          </a:p>
        </p:txBody>
      </p:sp>
      <p:sp>
        <p:nvSpPr>
          <p:cNvPr id="172" name="Shape 17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accent5"/>
                </a:solidFill>
              </a:rPr>
              <a:t>Crew - Camera, softbox lights, zoom</a:t>
            </a:r>
            <a:endParaRPr>
              <a:solidFill>
                <a:schemeClr val="accent5"/>
              </a:solidFill>
            </a:endParaRPr>
          </a:p>
          <a:p>
            <a:pPr marL="0" lvl="0" indent="0" rtl="0">
              <a:spcBef>
                <a:spcPts val="1600"/>
              </a:spcBef>
              <a:spcAft>
                <a:spcPts val="0"/>
              </a:spcAft>
              <a:buNone/>
            </a:pPr>
            <a:r>
              <a:rPr lang="en">
                <a:solidFill>
                  <a:srgbClr val="38761D"/>
                </a:solidFill>
              </a:rPr>
              <a:t>Locations - Chris’s house</a:t>
            </a:r>
            <a:endParaRPr>
              <a:solidFill>
                <a:srgbClr val="38761D"/>
              </a:solidFill>
            </a:endParaRPr>
          </a:p>
          <a:p>
            <a:pPr marL="0" lvl="0" indent="0" rtl="0">
              <a:spcBef>
                <a:spcPts val="0"/>
              </a:spcBef>
              <a:spcAft>
                <a:spcPts val="0"/>
              </a:spcAft>
              <a:buNone/>
            </a:pPr>
            <a:r>
              <a:rPr lang="en">
                <a:solidFill>
                  <a:srgbClr val="38761D"/>
                </a:solidFill>
              </a:rPr>
              <a:t>          - Shop (Co-op)</a:t>
            </a:r>
            <a:endParaRPr>
              <a:solidFill>
                <a:srgbClr val="38761D"/>
              </a:solidFill>
            </a:endParaRPr>
          </a:p>
          <a:p>
            <a:pPr marL="0" lvl="0" indent="0" rtl="0">
              <a:spcBef>
                <a:spcPts val="0"/>
              </a:spcBef>
              <a:spcAft>
                <a:spcPts val="0"/>
              </a:spcAft>
              <a:buNone/>
            </a:pPr>
            <a:r>
              <a:rPr lang="en">
                <a:solidFill>
                  <a:srgbClr val="38761D"/>
                </a:solidFill>
              </a:rPr>
              <a:t>          - Pub (Jolly Toppers) </a:t>
            </a:r>
            <a:endParaRPr>
              <a:solidFill>
                <a:srgbClr val="38761D"/>
              </a:solidFill>
            </a:endParaRPr>
          </a:p>
          <a:p>
            <a:pPr marL="0" lvl="0" indent="0">
              <a:spcBef>
                <a:spcPts val="0"/>
              </a:spcBef>
              <a:spcAft>
                <a:spcPts val="0"/>
              </a:spcAft>
              <a:buNone/>
            </a:pPr>
            <a:r>
              <a:rPr lang="en">
                <a:solidFill>
                  <a:srgbClr val="38761D"/>
                </a:solidFill>
              </a:rPr>
              <a:t>          - College (Office)</a:t>
            </a:r>
            <a:endParaRPr>
              <a:solidFill>
                <a:srgbClr val="38761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Schedule</a:t>
            </a:r>
            <a:endParaRPr/>
          </a:p>
        </p:txBody>
      </p:sp>
      <p:sp>
        <p:nvSpPr>
          <p:cNvPr id="178" name="Shape 17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graphicFrame>
        <p:nvGraphicFramePr>
          <p:cNvPr id="179" name="Shape 179"/>
          <p:cNvGraphicFramePr/>
          <p:nvPr/>
        </p:nvGraphicFramePr>
        <p:xfrm>
          <a:off x="952500" y="1809750"/>
          <a:ext cx="3000000" cy="3000000"/>
        </p:xfrm>
        <a:graphic>
          <a:graphicData uri="http://schemas.openxmlformats.org/drawingml/2006/table">
            <a:tbl>
              <a:tblPr>
                <a:noFill/>
                <a:tableStyleId>{D99589B5-D066-4BA7-A11F-0BBE4BB8CC0B}</a:tableStyleId>
              </a:tblPr>
              <a:tblGrid>
                <a:gridCol w="2413000"/>
                <a:gridCol w="2413000"/>
                <a:gridCol w="2413000"/>
              </a:tblGrid>
              <a:tr h="381000">
                <a:tc>
                  <a:txBody>
                    <a:bodyPr/>
                    <a:lstStyle/>
                    <a:p>
                      <a:pPr marL="0" lvl="0" indent="0">
                        <a:spcBef>
                          <a:spcPts val="0"/>
                        </a:spcBef>
                        <a:spcAft>
                          <a:spcPts val="0"/>
                        </a:spcAft>
                        <a:buNone/>
                      </a:pPr>
                      <a:r>
                        <a:rPr lang="en"/>
                        <a:t>Monday</a:t>
                      </a:r>
                      <a:endParaRPr/>
                    </a:p>
                  </a:txBody>
                  <a:tcPr marL="91425" marR="91425" marT="91425" marB="91425"/>
                </a:tc>
                <a:tc>
                  <a:txBody>
                    <a:bodyPr/>
                    <a:lstStyle/>
                    <a:p>
                      <a:pPr marL="0" lvl="0" indent="0">
                        <a:spcBef>
                          <a:spcPts val="0"/>
                        </a:spcBef>
                        <a:spcAft>
                          <a:spcPts val="0"/>
                        </a:spcAft>
                        <a:buNone/>
                      </a:pPr>
                      <a:r>
                        <a:rPr lang="en"/>
                        <a:t>Tuesday</a:t>
                      </a:r>
                      <a:endParaRPr/>
                    </a:p>
                  </a:txBody>
                  <a:tcPr marL="91425" marR="91425" marT="91425" marB="91425"/>
                </a:tc>
                <a:tc>
                  <a:txBody>
                    <a:bodyPr/>
                    <a:lstStyle/>
                    <a:p>
                      <a:pPr marL="0" lvl="0" indent="0">
                        <a:spcBef>
                          <a:spcPts val="0"/>
                        </a:spcBef>
                        <a:spcAft>
                          <a:spcPts val="0"/>
                        </a:spcAft>
                        <a:buNone/>
                      </a:pPr>
                      <a:r>
                        <a:rPr lang="en"/>
                        <a:t>Wednesday </a:t>
                      </a:r>
                      <a:endParaRPr/>
                    </a:p>
                  </a:txBody>
                  <a:tcPr marL="91425" marR="91425" marT="91425" marB="91425"/>
                </a:tc>
              </a:tr>
              <a:tr h="381000">
                <a:tc>
                  <a:txBody>
                    <a:bodyPr/>
                    <a:lstStyle/>
                    <a:p>
                      <a:pPr marL="0" lvl="0" indent="0">
                        <a:spcBef>
                          <a:spcPts val="0"/>
                        </a:spcBef>
                        <a:spcAft>
                          <a:spcPts val="0"/>
                        </a:spcAft>
                        <a:buNone/>
                      </a:pPr>
                      <a:r>
                        <a:rPr lang="en"/>
                        <a:t>Pub scene (scene) </a:t>
                      </a:r>
                      <a:endParaRPr/>
                    </a:p>
                  </a:txBody>
                  <a:tcPr marL="91425" marR="91425" marT="91425" marB="91425"/>
                </a:tc>
                <a:tc>
                  <a:txBody>
                    <a:bodyPr/>
                    <a:lstStyle/>
                    <a:p>
                      <a:pPr marL="0" lvl="0" indent="0">
                        <a:spcBef>
                          <a:spcPts val="0"/>
                        </a:spcBef>
                        <a:spcAft>
                          <a:spcPts val="0"/>
                        </a:spcAft>
                        <a:buNone/>
                      </a:pPr>
                      <a:r>
                        <a:rPr lang="en"/>
                        <a:t>House scenes (Chris’ house) </a:t>
                      </a:r>
                      <a:endParaRPr/>
                    </a:p>
                  </a:txBody>
                  <a:tcPr marL="91425" marR="91425" marT="91425" marB="91425"/>
                </a:tc>
                <a:tc>
                  <a:txBody>
                    <a:bodyPr/>
                    <a:lstStyle/>
                    <a:p>
                      <a:pPr marL="0" lvl="0" indent="0">
                        <a:spcBef>
                          <a:spcPts val="0"/>
                        </a:spcBef>
                        <a:spcAft>
                          <a:spcPts val="0"/>
                        </a:spcAft>
                        <a:buNone/>
                      </a:pPr>
                      <a:r>
                        <a:rPr lang="en"/>
                        <a:t>Office scene </a:t>
                      </a:r>
                      <a:endParaRPr/>
                    </a:p>
                  </a:txBody>
                  <a:tcPr marL="91425" marR="91425" marT="91425" marB="91425"/>
                </a:tc>
              </a:tr>
              <a:tr h="381000">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r>
                        <a:rPr lang="en"/>
                        <a:t>Village scenes (co-op) or (Tesco) </a:t>
                      </a:r>
                      <a:endParaRPr/>
                    </a:p>
                  </a:txBody>
                  <a:tcPr marL="91425" marR="91425" marT="91425" marB="91425"/>
                </a:tc>
                <a:tc>
                  <a:txBody>
                    <a:bodyPr/>
                    <a:lstStyle/>
                    <a:p>
                      <a:pPr marL="0" lvl="0" indent="0">
                        <a:spcBef>
                          <a:spcPts val="0"/>
                        </a:spcBef>
                        <a:spcAft>
                          <a:spcPts val="0"/>
                        </a:spcAft>
                        <a:buNone/>
                      </a:pPr>
                      <a:r>
                        <a:rPr lang="en"/>
                        <a:t>Calamity rushing around (cutaways) </a:t>
                      </a:r>
                      <a:endParaRPr/>
                    </a:p>
                  </a:txBody>
                  <a:tcPr marL="91425" marR="91425" marT="91425" marB="91425"/>
                </a:tc>
              </a:tr>
              <a:tr h="381000">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endParaRPr/>
                    </a:p>
                  </a:txBody>
                  <a:tcPr marL="91425" marR="91425" marT="91425" marB="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Contingency Plan</a:t>
            </a:r>
            <a:endParaRPr/>
          </a:p>
        </p:txBody>
      </p:sp>
      <p:pic>
        <p:nvPicPr>
          <p:cNvPr id="185" name="Shape 185"/>
          <p:cNvPicPr preferRelativeResize="0"/>
          <p:nvPr/>
        </p:nvPicPr>
        <p:blipFill>
          <a:blip r:embed="rId3">
            <a:alphaModFix/>
          </a:blip>
          <a:stretch>
            <a:fillRect/>
          </a:stretch>
        </p:blipFill>
        <p:spPr>
          <a:xfrm>
            <a:off x="4984225" y="2416125"/>
            <a:ext cx="4022550" cy="2457400"/>
          </a:xfrm>
          <a:prstGeom prst="rect">
            <a:avLst/>
          </a:prstGeom>
          <a:noFill/>
          <a:ln>
            <a:noFill/>
          </a:ln>
        </p:spPr>
      </p:pic>
      <p:sp>
        <p:nvSpPr>
          <p:cNvPr id="186" name="Shape 186"/>
          <p:cNvSpPr txBox="1"/>
          <p:nvPr/>
        </p:nvSpPr>
        <p:spPr>
          <a:xfrm>
            <a:off x="395300" y="1302600"/>
            <a:ext cx="4407300" cy="232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ource Code Pro"/>
                <a:ea typeface="Source Code Pro"/>
                <a:cs typeface="Source Code Pro"/>
                <a:sym typeface="Source Code Pro"/>
              </a:rPr>
              <a:t>We have asked a local pub called Jolly Topers if we can film our date scene in their restaurant area. If they decided to say no or we do not hear back from them in plenty of time then our contingency plan is to film the date scene at Chris’s house. </a:t>
            </a:r>
            <a:endParaRPr sz="1800">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Roles</a:t>
            </a:r>
            <a:endParaRPr/>
          </a:p>
        </p:txBody>
      </p:sp>
      <p:sp>
        <p:nvSpPr>
          <p:cNvPr id="192" name="Shape 19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Elise: Producer</a:t>
            </a:r>
            <a:endParaRPr/>
          </a:p>
          <a:p>
            <a:pPr marL="0" lvl="0" indent="0">
              <a:spcBef>
                <a:spcPts val="1600"/>
              </a:spcBef>
              <a:spcAft>
                <a:spcPts val="0"/>
              </a:spcAft>
              <a:buNone/>
            </a:pPr>
            <a:r>
              <a:rPr lang="en"/>
              <a:t>Chris: Director</a:t>
            </a:r>
            <a:endParaRPr/>
          </a:p>
          <a:p>
            <a:pPr marL="0" lvl="0" indent="0">
              <a:spcBef>
                <a:spcPts val="1600"/>
              </a:spcBef>
              <a:spcAft>
                <a:spcPts val="0"/>
              </a:spcAft>
              <a:buNone/>
            </a:pPr>
            <a:r>
              <a:rPr lang="en"/>
              <a:t>Chloe: Camera Operator</a:t>
            </a:r>
            <a:endParaRPr/>
          </a:p>
          <a:p>
            <a:pPr marL="0" lvl="0" indent="0">
              <a:spcBef>
                <a:spcPts val="1600"/>
              </a:spcBef>
              <a:spcAft>
                <a:spcPts val="0"/>
              </a:spcAft>
              <a:buNone/>
            </a:pPr>
            <a:endParaRPr/>
          </a:p>
          <a:p>
            <a:pPr marL="0" lvl="0" indent="0">
              <a:spcBef>
                <a:spcPts val="1600"/>
              </a:spcBef>
              <a:spcAft>
                <a:spcPts val="1600"/>
              </a:spcAft>
              <a:buNone/>
            </a:pPr>
            <a:r>
              <a:rPr lang="en"/>
              <a:t>*other jobs such as sound and lighting will be spread across group members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idx="4294967295"/>
          </p:nvPr>
        </p:nvSpPr>
        <p:spPr>
          <a:xfrm>
            <a:off x="347225" y="1122050"/>
            <a:ext cx="4014900" cy="2690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9600"/>
              <a:t>Any</a:t>
            </a:r>
            <a:endParaRPr sz="9600"/>
          </a:p>
          <a:p>
            <a:pPr marL="0" lvl="0" indent="0" algn="ctr" rtl="0">
              <a:spcBef>
                <a:spcPts val="0"/>
              </a:spcBef>
              <a:spcAft>
                <a:spcPts val="0"/>
              </a:spcAft>
              <a:buNone/>
            </a:pPr>
            <a:r>
              <a:rPr lang="en" sz="9600"/>
              <a:t>Questions?</a:t>
            </a:r>
            <a:endParaRPr sz="9600"/>
          </a:p>
        </p:txBody>
      </p:sp>
      <p:pic>
        <p:nvPicPr>
          <p:cNvPr id="198" name="Shape 198"/>
          <p:cNvPicPr preferRelativeResize="0"/>
          <p:nvPr/>
        </p:nvPicPr>
        <p:blipFill>
          <a:blip r:embed="rId3">
            <a:alphaModFix/>
          </a:blip>
          <a:stretch>
            <a:fillRect/>
          </a:stretch>
        </p:blipFill>
        <p:spPr>
          <a:xfrm>
            <a:off x="4624788" y="159499"/>
            <a:ext cx="4436974" cy="4899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3" name="Shape 63"/>
          <p:cNvPicPr preferRelativeResize="0"/>
          <p:nvPr/>
        </p:nvPicPr>
        <p:blipFill>
          <a:blip r:embed="rId3">
            <a:alphaModFix/>
          </a:blip>
          <a:stretch>
            <a:fillRect/>
          </a:stretch>
        </p:blipFill>
        <p:spPr>
          <a:xfrm>
            <a:off x="2353513" y="123974"/>
            <a:ext cx="4436974" cy="4899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Synopsis</a:t>
            </a:r>
            <a:endParaRPr/>
          </a:p>
        </p:txBody>
      </p:sp>
      <p:sp>
        <p:nvSpPr>
          <p:cNvPr id="69" name="Shape 69"/>
          <p:cNvSpPr txBox="1">
            <a:spLocks noGrp="1"/>
          </p:cNvSpPr>
          <p:nvPr>
            <p:ph type="body" idx="1"/>
          </p:nvPr>
        </p:nvSpPr>
        <p:spPr>
          <a:xfrm>
            <a:off x="311700" y="1250150"/>
            <a:ext cx="43131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Welcome to the life of Calamity, an 18 year old girl who manages to end up in the most cringe worthy unimaginable awkward situations. When Calamity is to step out of her comfort zone by going on a blind date, her life greets her with another awkward situation. </a:t>
            </a:r>
            <a:endParaRPr/>
          </a:p>
        </p:txBody>
      </p:sp>
      <p:pic>
        <p:nvPicPr>
          <p:cNvPr id="70" name="Shape 70"/>
          <p:cNvPicPr preferRelativeResize="0"/>
          <p:nvPr/>
        </p:nvPicPr>
        <p:blipFill>
          <a:blip r:embed="rId3">
            <a:alphaModFix/>
          </a:blip>
          <a:stretch>
            <a:fillRect/>
          </a:stretch>
        </p:blipFill>
        <p:spPr>
          <a:xfrm>
            <a:off x="4624788" y="159499"/>
            <a:ext cx="4436974" cy="4899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7620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Interactive Flow Chart</a:t>
            </a:r>
            <a:endParaRPr/>
          </a:p>
        </p:txBody>
      </p:sp>
      <p:sp>
        <p:nvSpPr>
          <p:cNvPr id="76" name="Shape 76"/>
          <p:cNvSpPr/>
          <p:nvPr/>
        </p:nvSpPr>
        <p:spPr>
          <a:xfrm>
            <a:off x="54683" y="2607275"/>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Alarm goes off</a:t>
            </a:r>
            <a:endParaRPr/>
          </a:p>
        </p:txBody>
      </p:sp>
      <p:sp>
        <p:nvSpPr>
          <p:cNvPr id="77" name="Shape 77"/>
          <p:cNvSpPr/>
          <p:nvPr/>
        </p:nvSpPr>
        <p:spPr>
          <a:xfrm rot="-2426517">
            <a:off x="644426" y="1691331"/>
            <a:ext cx="1251932" cy="66865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t>Hit Snooze</a:t>
            </a:r>
            <a:endParaRPr/>
          </a:p>
        </p:txBody>
      </p:sp>
      <p:sp>
        <p:nvSpPr>
          <p:cNvPr id="78" name="Shape 78"/>
          <p:cNvSpPr/>
          <p:nvPr/>
        </p:nvSpPr>
        <p:spPr>
          <a:xfrm>
            <a:off x="1810283" y="1001050"/>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Cook Breakfast</a:t>
            </a:r>
            <a:endParaRPr/>
          </a:p>
        </p:txBody>
      </p:sp>
      <p:sp>
        <p:nvSpPr>
          <p:cNvPr id="79" name="Shape 79"/>
          <p:cNvSpPr/>
          <p:nvPr/>
        </p:nvSpPr>
        <p:spPr>
          <a:xfrm>
            <a:off x="1811471" y="1917134"/>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Cereal</a:t>
            </a:r>
            <a:endParaRPr/>
          </a:p>
        </p:txBody>
      </p:sp>
      <p:sp>
        <p:nvSpPr>
          <p:cNvPr id="80" name="Shape 80"/>
          <p:cNvSpPr/>
          <p:nvPr/>
        </p:nvSpPr>
        <p:spPr>
          <a:xfrm>
            <a:off x="2836514" y="1001050"/>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Sprint to work</a:t>
            </a:r>
            <a:endParaRPr/>
          </a:p>
        </p:txBody>
      </p:sp>
      <p:sp>
        <p:nvSpPr>
          <p:cNvPr id="81" name="Shape 81"/>
          <p:cNvSpPr/>
          <p:nvPr/>
        </p:nvSpPr>
        <p:spPr>
          <a:xfrm>
            <a:off x="2836514" y="1917141"/>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Rush to work</a:t>
            </a:r>
            <a:endParaRPr/>
          </a:p>
        </p:txBody>
      </p:sp>
      <p:sp>
        <p:nvSpPr>
          <p:cNvPr id="82" name="Shape 82"/>
          <p:cNvSpPr/>
          <p:nvPr/>
        </p:nvSpPr>
        <p:spPr>
          <a:xfrm>
            <a:off x="1811471" y="3293237"/>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No breakfast?</a:t>
            </a:r>
            <a:endParaRPr/>
          </a:p>
        </p:txBody>
      </p:sp>
      <p:sp>
        <p:nvSpPr>
          <p:cNvPr id="83" name="Shape 83"/>
          <p:cNvSpPr/>
          <p:nvPr/>
        </p:nvSpPr>
        <p:spPr>
          <a:xfrm>
            <a:off x="1811471" y="4181262"/>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Breakfast</a:t>
            </a:r>
            <a:endParaRPr/>
          </a:p>
        </p:txBody>
      </p:sp>
      <p:sp>
        <p:nvSpPr>
          <p:cNvPr id="84" name="Shape 84"/>
          <p:cNvSpPr/>
          <p:nvPr/>
        </p:nvSpPr>
        <p:spPr>
          <a:xfrm>
            <a:off x="2841671" y="3297929"/>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Early for work</a:t>
            </a:r>
            <a:endParaRPr/>
          </a:p>
        </p:txBody>
      </p:sp>
      <p:sp>
        <p:nvSpPr>
          <p:cNvPr id="85" name="Shape 85"/>
          <p:cNvSpPr/>
          <p:nvPr/>
        </p:nvSpPr>
        <p:spPr>
          <a:xfrm>
            <a:off x="2836496" y="4181254"/>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Early for work</a:t>
            </a:r>
            <a:endParaRPr/>
          </a:p>
        </p:txBody>
      </p:sp>
      <p:sp>
        <p:nvSpPr>
          <p:cNvPr id="86" name="Shape 86"/>
          <p:cNvSpPr/>
          <p:nvPr/>
        </p:nvSpPr>
        <p:spPr>
          <a:xfrm rot="-549399">
            <a:off x="4481397" y="3411250"/>
            <a:ext cx="961452" cy="33572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t>Sandwich</a:t>
            </a:r>
            <a:endParaRPr sz="1000"/>
          </a:p>
        </p:txBody>
      </p:sp>
      <p:sp>
        <p:nvSpPr>
          <p:cNvPr id="87" name="Shape 87"/>
          <p:cNvSpPr/>
          <p:nvPr/>
        </p:nvSpPr>
        <p:spPr>
          <a:xfrm>
            <a:off x="3866696" y="3739592"/>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Decide to get lunch</a:t>
            </a:r>
            <a:endParaRPr/>
          </a:p>
        </p:txBody>
      </p:sp>
      <p:sp>
        <p:nvSpPr>
          <p:cNvPr id="88" name="Shape 88"/>
          <p:cNvSpPr/>
          <p:nvPr/>
        </p:nvSpPr>
        <p:spPr>
          <a:xfrm rot="2698252">
            <a:off x="644491" y="3370796"/>
            <a:ext cx="1251791" cy="66864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t>Get up</a:t>
            </a:r>
            <a:endParaRPr/>
          </a:p>
        </p:txBody>
      </p:sp>
      <p:sp>
        <p:nvSpPr>
          <p:cNvPr id="89" name="Shape 89"/>
          <p:cNvSpPr/>
          <p:nvPr/>
        </p:nvSpPr>
        <p:spPr>
          <a:xfrm rot="625582">
            <a:off x="4481383" y="4193255"/>
            <a:ext cx="961476" cy="33557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000"/>
              <a:t>Salad</a:t>
            </a:r>
            <a:endParaRPr sz="1000"/>
          </a:p>
        </p:txBody>
      </p:sp>
      <p:sp>
        <p:nvSpPr>
          <p:cNvPr id="90" name="Shape 90"/>
          <p:cNvSpPr/>
          <p:nvPr/>
        </p:nvSpPr>
        <p:spPr>
          <a:xfrm>
            <a:off x="5465371" y="3293217"/>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Trip in front of date</a:t>
            </a:r>
            <a:endParaRPr sz="1300"/>
          </a:p>
        </p:txBody>
      </p:sp>
      <p:sp>
        <p:nvSpPr>
          <p:cNvPr id="91" name="Shape 91"/>
          <p:cNvSpPr/>
          <p:nvPr/>
        </p:nvSpPr>
        <p:spPr>
          <a:xfrm>
            <a:off x="5465383" y="4094103"/>
            <a:ext cx="1030200" cy="59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Crash in to date with trolley</a:t>
            </a:r>
            <a:endParaRPr sz="1300"/>
          </a:p>
        </p:txBody>
      </p:sp>
      <p:sp>
        <p:nvSpPr>
          <p:cNvPr id="92" name="Shape 92"/>
          <p:cNvSpPr/>
          <p:nvPr/>
        </p:nvSpPr>
        <p:spPr>
          <a:xfrm rot="-549399">
            <a:off x="4465247" y="1119075"/>
            <a:ext cx="961452" cy="33572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000"/>
              <a:t>Sandwich</a:t>
            </a:r>
            <a:endParaRPr sz="1000"/>
          </a:p>
        </p:txBody>
      </p:sp>
      <p:sp>
        <p:nvSpPr>
          <p:cNvPr id="93" name="Shape 93"/>
          <p:cNvSpPr/>
          <p:nvPr/>
        </p:nvSpPr>
        <p:spPr>
          <a:xfrm>
            <a:off x="3850546" y="1447417"/>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At lunch time goes and gets lunch</a:t>
            </a:r>
            <a:endParaRPr sz="900"/>
          </a:p>
        </p:txBody>
      </p:sp>
      <p:sp>
        <p:nvSpPr>
          <p:cNvPr id="94" name="Shape 94"/>
          <p:cNvSpPr/>
          <p:nvPr/>
        </p:nvSpPr>
        <p:spPr>
          <a:xfrm rot="625582">
            <a:off x="4465233" y="1901080"/>
            <a:ext cx="961476" cy="33557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000"/>
              <a:t>Salad</a:t>
            </a:r>
            <a:endParaRPr sz="1000"/>
          </a:p>
        </p:txBody>
      </p:sp>
      <p:sp>
        <p:nvSpPr>
          <p:cNvPr id="95" name="Shape 95"/>
          <p:cNvSpPr/>
          <p:nvPr/>
        </p:nvSpPr>
        <p:spPr>
          <a:xfrm>
            <a:off x="5449221" y="1001042"/>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Trip in front of date</a:t>
            </a:r>
            <a:endParaRPr sz="1300"/>
          </a:p>
        </p:txBody>
      </p:sp>
      <p:sp>
        <p:nvSpPr>
          <p:cNvPr id="96" name="Shape 96"/>
          <p:cNvSpPr/>
          <p:nvPr/>
        </p:nvSpPr>
        <p:spPr>
          <a:xfrm>
            <a:off x="5449233" y="1801928"/>
            <a:ext cx="1030200" cy="59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Crash in to date with trolley</a:t>
            </a:r>
            <a:endParaRPr sz="1300"/>
          </a:p>
        </p:txBody>
      </p:sp>
      <p:sp>
        <p:nvSpPr>
          <p:cNvPr id="97" name="Shape 97"/>
          <p:cNvSpPr/>
          <p:nvPr/>
        </p:nvSpPr>
        <p:spPr>
          <a:xfrm>
            <a:off x="6553600" y="705950"/>
            <a:ext cx="650100" cy="416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Call about blind date, then gets ready for the date</a:t>
            </a:r>
            <a:endParaRPr sz="1300"/>
          </a:p>
        </p:txBody>
      </p:sp>
      <p:sp>
        <p:nvSpPr>
          <p:cNvPr id="98" name="Shape 98"/>
          <p:cNvSpPr/>
          <p:nvPr/>
        </p:nvSpPr>
        <p:spPr>
          <a:xfrm rot="-549399">
            <a:off x="7105097" y="3492600"/>
            <a:ext cx="961452" cy="33572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a:p>
        </p:txBody>
      </p:sp>
      <p:sp>
        <p:nvSpPr>
          <p:cNvPr id="99" name="Shape 99"/>
          <p:cNvSpPr/>
          <p:nvPr/>
        </p:nvSpPr>
        <p:spPr>
          <a:xfrm rot="625582">
            <a:off x="7105083" y="4274605"/>
            <a:ext cx="961476" cy="33557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a:p>
        </p:txBody>
      </p:sp>
      <p:sp>
        <p:nvSpPr>
          <p:cNvPr id="100" name="Shape 100"/>
          <p:cNvSpPr/>
          <p:nvPr/>
        </p:nvSpPr>
        <p:spPr>
          <a:xfrm>
            <a:off x="8089071" y="3374567"/>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Fake a call</a:t>
            </a:r>
            <a:endParaRPr sz="1300"/>
          </a:p>
        </p:txBody>
      </p:sp>
      <p:sp>
        <p:nvSpPr>
          <p:cNvPr id="101" name="Shape 101"/>
          <p:cNvSpPr/>
          <p:nvPr/>
        </p:nvSpPr>
        <p:spPr>
          <a:xfrm>
            <a:off x="8089083" y="4175453"/>
            <a:ext cx="1030200" cy="59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Continue to be awkward</a:t>
            </a:r>
            <a:endParaRPr sz="1300"/>
          </a:p>
        </p:txBody>
      </p:sp>
      <p:sp>
        <p:nvSpPr>
          <p:cNvPr id="102" name="Shape 102"/>
          <p:cNvSpPr/>
          <p:nvPr/>
        </p:nvSpPr>
        <p:spPr>
          <a:xfrm rot="-549399">
            <a:off x="7107197" y="995225"/>
            <a:ext cx="961452" cy="33572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a:p>
        </p:txBody>
      </p:sp>
      <p:sp>
        <p:nvSpPr>
          <p:cNvPr id="103" name="Shape 103"/>
          <p:cNvSpPr/>
          <p:nvPr/>
        </p:nvSpPr>
        <p:spPr>
          <a:xfrm rot="625582">
            <a:off x="7107183" y="1777230"/>
            <a:ext cx="961476" cy="33557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a:p>
        </p:txBody>
      </p:sp>
      <p:sp>
        <p:nvSpPr>
          <p:cNvPr id="104" name="Shape 104"/>
          <p:cNvSpPr/>
          <p:nvPr/>
        </p:nvSpPr>
        <p:spPr>
          <a:xfrm>
            <a:off x="8091171" y="877192"/>
            <a:ext cx="1030200" cy="4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Fake a call</a:t>
            </a:r>
            <a:endParaRPr sz="1300"/>
          </a:p>
        </p:txBody>
      </p:sp>
      <p:sp>
        <p:nvSpPr>
          <p:cNvPr id="105" name="Shape 105"/>
          <p:cNvSpPr/>
          <p:nvPr/>
        </p:nvSpPr>
        <p:spPr>
          <a:xfrm>
            <a:off x="8091175" y="1497100"/>
            <a:ext cx="1030200" cy="1259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Pretend you have to leave and trip over everything</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000"/>
                                        <p:tgtEl>
                                          <p:spTgt spid="7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2000"/>
                                        <p:tgtEl>
                                          <p:spTgt spid="7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2500"/>
                                        <p:tgtEl>
                                          <p:spTgt spid="78"/>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2500"/>
                                        <p:tgtEl>
                                          <p:spTgt spid="79"/>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2500"/>
                                        <p:tgtEl>
                                          <p:spTgt spid="80"/>
                                        </p:tgtEl>
                                      </p:cBhvr>
                                    </p:animEffect>
                                  </p:childTnLst>
                                </p:cTn>
                              </p:par>
                            </p:childTnLst>
                          </p:cTn>
                        </p:par>
                        <p:par>
                          <p:cTn id="24" fill="hold">
                            <p:stCondLst>
                              <p:cond delay="11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2500"/>
                                        <p:tgtEl>
                                          <p:spTgt spid="81"/>
                                        </p:tgtEl>
                                      </p:cBhvr>
                                    </p:animEffect>
                                  </p:childTnLst>
                                </p:cTn>
                              </p:par>
                            </p:childTnLst>
                          </p:cTn>
                        </p:par>
                        <p:par>
                          <p:cTn id="28" fill="hold">
                            <p:stCondLst>
                              <p:cond delay="14000"/>
                            </p:stCondLst>
                            <p:childTnLst>
                              <p:par>
                                <p:cTn id="29" presetID="10" presetClass="entr" presetSubtype="0"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2500"/>
                                        <p:tgtEl>
                                          <p:spTgt spid="93"/>
                                        </p:tgtEl>
                                      </p:cBhvr>
                                    </p:animEffect>
                                  </p:childTnLst>
                                </p:cTn>
                              </p:par>
                            </p:childTnLst>
                          </p:cTn>
                        </p:par>
                        <p:par>
                          <p:cTn id="32" fill="hold">
                            <p:stCondLst>
                              <p:cond delay="16500"/>
                            </p:stCondLst>
                            <p:childTnLst>
                              <p:par>
                                <p:cTn id="33" presetID="10"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1000"/>
                                        <p:tgtEl>
                                          <p:spTgt spid="92"/>
                                        </p:tgtEl>
                                      </p:cBhvr>
                                    </p:animEffect>
                                  </p:childTnLst>
                                </p:cTn>
                              </p:par>
                            </p:childTnLst>
                          </p:cTn>
                        </p:par>
                        <p:par>
                          <p:cTn id="36" fill="hold">
                            <p:stCondLst>
                              <p:cond delay="17500"/>
                            </p:stCondLst>
                            <p:childTnLst>
                              <p:par>
                                <p:cTn id="37" presetID="10" presetClass="entr" presetSubtype="0" fill="hold"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2500"/>
                                        <p:tgtEl>
                                          <p:spTgt spid="94"/>
                                        </p:tgtEl>
                                      </p:cBhvr>
                                    </p:animEffect>
                                  </p:childTnLst>
                                </p:cTn>
                              </p:par>
                            </p:childTnLst>
                          </p:cTn>
                        </p:par>
                        <p:par>
                          <p:cTn id="40" fill="hold">
                            <p:stCondLst>
                              <p:cond delay="20000"/>
                            </p:stCondLst>
                            <p:childTnLst>
                              <p:par>
                                <p:cTn id="41" presetID="10" presetClass="entr" presetSubtype="0" fill="hold"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2500"/>
                                        <p:tgtEl>
                                          <p:spTgt spid="95"/>
                                        </p:tgtEl>
                                      </p:cBhvr>
                                    </p:animEffect>
                                  </p:childTnLst>
                                </p:cTn>
                              </p:par>
                            </p:childTnLst>
                          </p:cTn>
                        </p:par>
                        <p:par>
                          <p:cTn id="44" fill="hold">
                            <p:stCondLst>
                              <p:cond delay="22500"/>
                            </p:stCondLst>
                            <p:childTnLst>
                              <p:par>
                                <p:cTn id="45" presetID="10" presetClass="entr" presetSubtype="0"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2500"/>
                                        <p:tgtEl>
                                          <p:spTgt spid="96"/>
                                        </p:tgtEl>
                                      </p:cBhvr>
                                    </p:animEffect>
                                  </p:childTnLst>
                                </p:cTn>
                              </p:par>
                            </p:childTnLst>
                          </p:cTn>
                        </p:par>
                        <p:par>
                          <p:cTn id="48" fill="hold">
                            <p:stCondLst>
                              <p:cond delay="25000"/>
                            </p:stCondLst>
                            <p:childTnLst>
                              <p:par>
                                <p:cTn id="49" presetID="10" presetClass="entr" presetSubtype="0"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2500"/>
                                        <p:tgtEl>
                                          <p:spTgt spid="97"/>
                                        </p:tgtEl>
                                      </p:cBhvr>
                                    </p:animEffect>
                                  </p:childTnLst>
                                </p:cTn>
                              </p:par>
                            </p:childTnLst>
                          </p:cTn>
                        </p:par>
                        <p:par>
                          <p:cTn id="52" fill="hold">
                            <p:stCondLst>
                              <p:cond delay="27500"/>
                            </p:stCondLst>
                            <p:childTnLst>
                              <p:par>
                                <p:cTn id="53" presetID="10" presetClass="entr" presetSubtype="0" fill="hold" nodeType="after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fade">
                                      <p:cBhvr>
                                        <p:cTn id="55" dur="2500"/>
                                        <p:tgtEl>
                                          <p:spTgt spid="102"/>
                                        </p:tgtEl>
                                      </p:cBhvr>
                                    </p:animEffect>
                                  </p:childTnLst>
                                </p:cTn>
                              </p:par>
                              <p:par>
                                <p:cTn id="56" presetID="10"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2500"/>
                                        <p:tgtEl>
                                          <p:spTgt spid="104"/>
                                        </p:tgtEl>
                                      </p:cBhvr>
                                    </p:animEffect>
                                  </p:childTnLst>
                                </p:cTn>
                              </p:par>
                            </p:childTnLst>
                          </p:cTn>
                        </p:par>
                        <p:par>
                          <p:cTn id="59" fill="hold">
                            <p:stCondLst>
                              <p:cond delay="30000"/>
                            </p:stCondLst>
                            <p:childTnLst>
                              <p:par>
                                <p:cTn id="60" presetID="10" presetClass="entr" presetSubtype="0" fill="hold"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2500"/>
                                        <p:tgtEl>
                                          <p:spTgt spid="103"/>
                                        </p:tgtEl>
                                      </p:cBhvr>
                                    </p:animEffect>
                                  </p:childTnLst>
                                </p:cTn>
                              </p:par>
                              <p:par>
                                <p:cTn id="63" presetID="10" presetClass="entr" presetSubtype="0"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2500"/>
                                        <p:tgtEl>
                                          <p:spTgt spid="105"/>
                                        </p:tgtEl>
                                      </p:cBhvr>
                                    </p:animEffect>
                                  </p:childTnLst>
                                </p:cTn>
                              </p:par>
                            </p:childTnLst>
                          </p:cTn>
                        </p:par>
                        <p:par>
                          <p:cTn id="66" fill="hold">
                            <p:stCondLst>
                              <p:cond delay="32500"/>
                            </p:stCondLst>
                            <p:childTnLst>
                              <p:par>
                                <p:cTn id="67" presetID="10" presetClass="entr" presetSubtype="0" fill="hold" nodeType="after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2500"/>
                                        <p:tgtEl>
                                          <p:spTgt spid="88"/>
                                        </p:tgtEl>
                                      </p:cBhvr>
                                    </p:animEffect>
                                  </p:childTnLst>
                                </p:cTn>
                              </p:par>
                            </p:childTnLst>
                          </p:cTn>
                        </p:par>
                        <p:par>
                          <p:cTn id="70" fill="hold">
                            <p:stCondLst>
                              <p:cond delay="35000"/>
                            </p:stCondLst>
                            <p:childTnLst>
                              <p:par>
                                <p:cTn id="71" presetID="10" presetClass="entr" presetSubtype="0" fill="hold"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2500"/>
                                        <p:tgtEl>
                                          <p:spTgt spid="82"/>
                                        </p:tgtEl>
                                      </p:cBhvr>
                                    </p:animEffect>
                                  </p:childTnLst>
                                </p:cTn>
                              </p:par>
                            </p:childTnLst>
                          </p:cTn>
                        </p:par>
                        <p:par>
                          <p:cTn id="74" fill="hold">
                            <p:stCondLst>
                              <p:cond delay="37500"/>
                            </p:stCondLst>
                            <p:childTnLst>
                              <p:par>
                                <p:cTn id="75" presetID="10" presetClass="entr" presetSubtype="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2500"/>
                                        <p:tgtEl>
                                          <p:spTgt spid="83"/>
                                        </p:tgtEl>
                                      </p:cBhvr>
                                    </p:animEffect>
                                  </p:childTnLst>
                                </p:cTn>
                              </p:par>
                            </p:childTnLst>
                          </p:cTn>
                        </p:par>
                        <p:par>
                          <p:cTn id="78" fill="hold">
                            <p:stCondLst>
                              <p:cond delay="40000"/>
                            </p:stCondLst>
                            <p:childTnLst>
                              <p:par>
                                <p:cTn id="79" presetID="10" presetClass="entr" presetSubtype="0" fill="hold"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2500"/>
                                        <p:tgtEl>
                                          <p:spTgt spid="84"/>
                                        </p:tgtEl>
                                      </p:cBhvr>
                                    </p:animEffect>
                                  </p:childTnLst>
                                </p:cTn>
                              </p:par>
                            </p:childTnLst>
                          </p:cTn>
                        </p:par>
                        <p:par>
                          <p:cTn id="82" fill="hold">
                            <p:stCondLst>
                              <p:cond delay="42500"/>
                            </p:stCondLst>
                            <p:childTnLst>
                              <p:par>
                                <p:cTn id="83" presetID="10" presetClass="entr" presetSubtype="0" fill="hold" nodeType="after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2500"/>
                                        <p:tgtEl>
                                          <p:spTgt spid="85"/>
                                        </p:tgtEl>
                                      </p:cBhvr>
                                    </p:animEffect>
                                  </p:childTnLst>
                                </p:cTn>
                              </p:par>
                            </p:childTnLst>
                          </p:cTn>
                        </p:par>
                        <p:par>
                          <p:cTn id="86" fill="hold">
                            <p:stCondLst>
                              <p:cond delay="45000"/>
                            </p:stCondLst>
                            <p:childTnLst>
                              <p:par>
                                <p:cTn id="87" presetID="10" presetClass="entr" presetSubtype="0" fill="hold" nodeType="after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2500"/>
                                        <p:tgtEl>
                                          <p:spTgt spid="87"/>
                                        </p:tgtEl>
                                      </p:cBhvr>
                                    </p:animEffect>
                                  </p:childTnLst>
                                </p:cTn>
                              </p:par>
                            </p:childTnLst>
                          </p:cTn>
                        </p:par>
                        <p:par>
                          <p:cTn id="90" fill="hold">
                            <p:stCondLst>
                              <p:cond delay="47500"/>
                            </p:stCondLst>
                            <p:childTnLst>
                              <p:par>
                                <p:cTn id="91" presetID="10" presetClass="entr" presetSubtype="0" fill="hold" nodeType="afterEffect">
                                  <p:stCondLst>
                                    <p:cond delay="0"/>
                                  </p:stCondLst>
                                  <p:childTnLst>
                                    <p:set>
                                      <p:cBhvr>
                                        <p:cTn id="92" dur="1" fill="hold">
                                          <p:stCondLst>
                                            <p:cond delay="0"/>
                                          </p:stCondLst>
                                        </p:cTn>
                                        <p:tgtEl>
                                          <p:spTgt spid="86"/>
                                        </p:tgtEl>
                                        <p:attrNameLst>
                                          <p:attrName>style.visibility</p:attrName>
                                        </p:attrNameLst>
                                      </p:cBhvr>
                                      <p:to>
                                        <p:strVal val="visible"/>
                                      </p:to>
                                    </p:set>
                                    <p:animEffect transition="in" filter="fade">
                                      <p:cBhvr>
                                        <p:cTn id="93" dur="2500"/>
                                        <p:tgtEl>
                                          <p:spTgt spid="86"/>
                                        </p:tgtEl>
                                      </p:cBhvr>
                                    </p:animEffect>
                                  </p:childTnLst>
                                </p:cTn>
                              </p:par>
                            </p:childTnLst>
                          </p:cTn>
                        </p:par>
                        <p:par>
                          <p:cTn id="94" fill="hold">
                            <p:stCondLst>
                              <p:cond delay="50000"/>
                            </p:stCondLst>
                            <p:childTnLst>
                              <p:par>
                                <p:cTn id="95" presetID="10" presetClass="entr" presetSubtype="0" fill="hold" nodeType="after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2500"/>
                                        <p:tgtEl>
                                          <p:spTgt spid="89"/>
                                        </p:tgtEl>
                                      </p:cBhvr>
                                    </p:animEffect>
                                  </p:childTnLst>
                                </p:cTn>
                              </p:par>
                            </p:childTnLst>
                          </p:cTn>
                        </p:par>
                        <p:par>
                          <p:cTn id="98" fill="hold">
                            <p:stCondLst>
                              <p:cond delay="52500"/>
                            </p:stCondLst>
                            <p:childTnLst>
                              <p:par>
                                <p:cTn id="99" presetID="10" presetClass="entr" presetSubtype="0" fill="hold" nodeType="afterEffect">
                                  <p:stCondLst>
                                    <p:cond delay="0"/>
                                  </p:stCondLst>
                                  <p:childTnLst>
                                    <p:set>
                                      <p:cBhvr>
                                        <p:cTn id="100" dur="1" fill="hold">
                                          <p:stCondLst>
                                            <p:cond delay="0"/>
                                          </p:stCondLst>
                                        </p:cTn>
                                        <p:tgtEl>
                                          <p:spTgt spid="90"/>
                                        </p:tgtEl>
                                        <p:attrNameLst>
                                          <p:attrName>style.visibility</p:attrName>
                                        </p:attrNameLst>
                                      </p:cBhvr>
                                      <p:to>
                                        <p:strVal val="visible"/>
                                      </p:to>
                                    </p:set>
                                    <p:animEffect transition="in" filter="fade">
                                      <p:cBhvr>
                                        <p:cTn id="101" dur="2500"/>
                                        <p:tgtEl>
                                          <p:spTgt spid="90"/>
                                        </p:tgtEl>
                                      </p:cBhvr>
                                    </p:animEffect>
                                  </p:childTnLst>
                                </p:cTn>
                              </p:par>
                            </p:childTnLst>
                          </p:cTn>
                        </p:par>
                        <p:par>
                          <p:cTn id="102" fill="hold">
                            <p:stCondLst>
                              <p:cond delay="55000"/>
                            </p:stCondLst>
                            <p:childTnLst>
                              <p:par>
                                <p:cTn id="103" presetID="10" presetClass="entr" presetSubtype="0" fill="hold"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2500"/>
                                        <p:tgtEl>
                                          <p:spTgt spid="91"/>
                                        </p:tgtEl>
                                      </p:cBhvr>
                                    </p:animEffect>
                                  </p:childTnLst>
                                </p:cTn>
                              </p:par>
                            </p:childTnLst>
                          </p:cTn>
                        </p:par>
                        <p:par>
                          <p:cTn id="106" fill="hold">
                            <p:stCondLst>
                              <p:cond delay="57500"/>
                            </p:stCondLst>
                            <p:childTnLst>
                              <p:par>
                                <p:cTn id="107" presetID="10" presetClass="entr" presetSubtype="0" fill="hold" nodeType="after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fade">
                                      <p:cBhvr>
                                        <p:cTn id="109" dur="2500"/>
                                        <p:tgtEl>
                                          <p:spTgt spid="98"/>
                                        </p:tgtEl>
                                      </p:cBhvr>
                                    </p:animEffect>
                                  </p:childTnLst>
                                </p:cTn>
                              </p:par>
                              <p:par>
                                <p:cTn id="110" presetID="10" presetClass="entr" presetSubtype="0" fill="hold"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2500"/>
                                        <p:tgtEl>
                                          <p:spTgt spid="100"/>
                                        </p:tgtEl>
                                      </p:cBhvr>
                                    </p:animEffect>
                                  </p:childTnLst>
                                </p:cTn>
                              </p:par>
                            </p:childTnLst>
                          </p:cTn>
                        </p:par>
                        <p:par>
                          <p:cTn id="113" fill="hold">
                            <p:stCondLst>
                              <p:cond delay="60000"/>
                            </p:stCondLst>
                            <p:childTnLst>
                              <p:par>
                                <p:cTn id="114" presetID="10" presetClass="entr" presetSubtype="0" fill="hold" nodeType="afterEffect">
                                  <p:stCondLst>
                                    <p:cond delay="0"/>
                                  </p:stCondLst>
                                  <p:childTnLst>
                                    <p:set>
                                      <p:cBhvr>
                                        <p:cTn id="115" dur="1" fill="hold">
                                          <p:stCondLst>
                                            <p:cond delay="0"/>
                                          </p:stCondLst>
                                        </p:cTn>
                                        <p:tgtEl>
                                          <p:spTgt spid="99"/>
                                        </p:tgtEl>
                                        <p:attrNameLst>
                                          <p:attrName>style.visibility</p:attrName>
                                        </p:attrNameLst>
                                      </p:cBhvr>
                                      <p:to>
                                        <p:strVal val="visible"/>
                                      </p:to>
                                    </p:set>
                                    <p:animEffect transition="in" filter="fade">
                                      <p:cBhvr>
                                        <p:cTn id="116" dur="2500"/>
                                        <p:tgtEl>
                                          <p:spTgt spid="99"/>
                                        </p:tgtEl>
                                      </p:cBhvr>
                                    </p:animEffect>
                                  </p:childTnLst>
                                </p:cTn>
                              </p:par>
                              <p:par>
                                <p:cTn id="117" presetID="10" presetClass="entr" presetSubtype="0"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fade">
                                      <p:cBhvr>
                                        <p:cTn id="119" dur="2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Genre Conventions</a:t>
            </a:r>
            <a:endParaRPr/>
          </a:p>
        </p:txBody>
      </p:sp>
      <p:sp>
        <p:nvSpPr>
          <p:cNvPr id="111" name="Shape 11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conventions of our genre our quite well known,for example the couple always end up together, there is always a fight at some point, and one of the characters will always have some kind of sub story. </a:t>
            </a:r>
            <a:endParaRPr/>
          </a:p>
          <a:p>
            <a:pPr marL="0" lvl="0" indent="0">
              <a:spcBef>
                <a:spcPts val="1600"/>
              </a:spcBef>
              <a:spcAft>
                <a:spcPts val="1600"/>
              </a:spcAft>
              <a:buNone/>
            </a:pPr>
            <a:r>
              <a:rPr lang="en"/>
              <a:t>While we will focus on these conventions we also want to explore and switch up some of this by instead of the leading female being girly we wanted to make her nerdy. And instead of making the male awkward we wanted to make him the successful one that is just looking for someone to love.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Visual Storytelling</a:t>
            </a:r>
            <a:endParaRPr/>
          </a:p>
        </p:txBody>
      </p:sp>
      <p:sp>
        <p:nvSpPr>
          <p:cNvPr id="117" name="Shape 117"/>
          <p:cNvSpPr txBox="1">
            <a:spLocks noGrp="1"/>
          </p:cNvSpPr>
          <p:nvPr>
            <p:ph type="body" idx="1"/>
          </p:nvPr>
        </p:nvSpPr>
        <p:spPr>
          <a:xfrm>
            <a:off x="311700" y="1228675"/>
            <a:ext cx="4306200" cy="3340200"/>
          </a:xfrm>
          <a:prstGeom prst="rect">
            <a:avLst/>
          </a:prstGeom>
        </p:spPr>
        <p:txBody>
          <a:bodyPr spcFirstLastPara="1" wrap="square" lIns="91425" tIns="91425" rIns="91425" bIns="91425" anchor="t" anchorCtr="0">
            <a:noAutofit/>
          </a:bodyPr>
          <a:lstStyle/>
          <a:p>
            <a:pPr marL="457200" lvl="0" indent="-342900">
              <a:lnSpc>
                <a:spcPct val="200000"/>
              </a:lnSpc>
              <a:spcBef>
                <a:spcPts val="0"/>
              </a:spcBef>
              <a:spcAft>
                <a:spcPts val="0"/>
              </a:spcAft>
              <a:buSzPts val="1800"/>
              <a:buChar char="★"/>
            </a:pPr>
            <a:r>
              <a:rPr lang="en"/>
              <a:t>Iconography</a:t>
            </a:r>
            <a:endParaRPr/>
          </a:p>
          <a:p>
            <a:pPr marL="457200" lvl="0" indent="-342900">
              <a:lnSpc>
                <a:spcPct val="200000"/>
              </a:lnSpc>
              <a:spcBef>
                <a:spcPts val="0"/>
              </a:spcBef>
              <a:spcAft>
                <a:spcPts val="0"/>
              </a:spcAft>
              <a:buSzPts val="1800"/>
              <a:buChar char="★"/>
            </a:pPr>
            <a:r>
              <a:rPr lang="en"/>
              <a:t>Always late </a:t>
            </a:r>
            <a:endParaRPr/>
          </a:p>
          <a:p>
            <a:pPr marL="457200" lvl="0" indent="-342900">
              <a:lnSpc>
                <a:spcPct val="200000"/>
              </a:lnSpc>
              <a:spcBef>
                <a:spcPts val="0"/>
              </a:spcBef>
              <a:spcAft>
                <a:spcPts val="0"/>
              </a:spcAft>
              <a:buSzPts val="1800"/>
              <a:buChar char="★"/>
            </a:pPr>
            <a:r>
              <a:rPr lang="en"/>
              <a:t>Phone</a:t>
            </a:r>
            <a:endParaRPr/>
          </a:p>
          <a:p>
            <a:pPr marL="457200" lvl="0" indent="-342900">
              <a:lnSpc>
                <a:spcPct val="200000"/>
              </a:lnSpc>
              <a:spcBef>
                <a:spcPts val="0"/>
              </a:spcBef>
              <a:spcAft>
                <a:spcPts val="0"/>
              </a:spcAft>
              <a:buSzPts val="1800"/>
              <a:buChar char="★"/>
            </a:pPr>
            <a:r>
              <a:rPr lang="en"/>
              <a:t>Carefully planned shots</a:t>
            </a:r>
            <a:endParaRPr/>
          </a:p>
          <a:p>
            <a:pPr marL="457200" lvl="0" indent="-342900">
              <a:lnSpc>
                <a:spcPct val="200000"/>
              </a:lnSpc>
              <a:spcBef>
                <a:spcPts val="0"/>
              </a:spcBef>
              <a:spcAft>
                <a:spcPts val="0"/>
              </a:spcAft>
              <a:buSzPts val="1800"/>
              <a:buChar char="★"/>
            </a:pPr>
            <a:r>
              <a:rPr lang="en"/>
              <a:t>Everything has a purpose</a:t>
            </a:r>
            <a:endParaRPr/>
          </a:p>
        </p:txBody>
      </p:sp>
      <p:grpSp>
        <p:nvGrpSpPr>
          <p:cNvPr id="118" name="Shape 118"/>
          <p:cNvGrpSpPr/>
          <p:nvPr/>
        </p:nvGrpSpPr>
        <p:grpSpPr>
          <a:xfrm>
            <a:off x="6656700" y="142100"/>
            <a:ext cx="2344425" cy="1832900"/>
            <a:chOff x="2507800" y="2571750"/>
            <a:chExt cx="2344425" cy="1832900"/>
          </a:xfrm>
        </p:grpSpPr>
        <p:pic>
          <p:nvPicPr>
            <p:cNvPr id="119" name="Shape 119"/>
            <p:cNvPicPr preferRelativeResize="0"/>
            <p:nvPr/>
          </p:nvPicPr>
          <p:blipFill rotWithShape="1">
            <a:blip r:embed="rId3">
              <a:alphaModFix/>
            </a:blip>
            <a:srcRect l="23002" t="14619" r="22124" b="15195"/>
            <a:stretch/>
          </p:blipFill>
          <p:spPr>
            <a:xfrm rot="5400000">
              <a:off x="2763563" y="2315988"/>
              <a:ext cx="1832900" cy="2344425"/>
            </a:xfrm>
            <a:prstGeom prst="rect">
              <a:avLst/>
            </a:prstGeom>
            <a:noFill/>
            <a:ln>
              <a:noFill/>
            </a:ln>
          </p:spPr>
        </p:pic>
        <p:pic>
          <p:nvPicPr>
            <p:cNvPr id="120" name="Shape 120"/>
            <p:cNvPicPr preferRelativeResize="0"/>
            <p:nvPr/>
          </p:nvPicPr>
          <p:blipFill>
            <a:blip r:embed="rId4">
              <a:alphaModFix/>
            </a:blip>
            <a:stretch>
              <a:fillRect/>
            </a:stretch>
          </p:blipFill>
          <p:spPr>
            <a:xfrm>
              <a:off x="2836705" y="2911592"/>
              <a:ext cx="1653200" cy="1132900"/>
            </a:xfrm>
            <a:prstGeom prst="rect">
              <a:avLst/>
            </a:prstGeom>
            <a:noFill/>
            <a:ln>
              <a:noFill/>
            </a:ln>
          </p:spPr>
        </p:pic>
      </p:grpSp>
      <p:grpSp>
        <p:nvGrpSpPr>
          <p:cNvPr id="121" name="Shape 121"/>
          <p:cNvGrpSpPr/>
          <p:nvPr/>
        </p:nvGrpSpPr>
        <p:grpSpPr>
          <a:xfrm>
            <a:off x="4433250" y="2739922"/>
            <a:ext cx="2742274" cy="2143943"/>
            <a:chOff x="6656700" y="2070575"/>
            <a:chExt cx="2344425" cy="1832900"/>
          </a:xfrm>
        </p:grpSpPr>
        <p:pic>
          <p:nvPicPr>
            <p:cNvPr id="122" name="Shape 122"/>
            <p:cNvPicPr preferRelativeResize="0"/>
            <p:nvPr/>
          </p:nvPicPr>
          <p:blipFill rotWithShape="1">
            <a:blip r:embed="rId3">
              <a:alphaModFix/>
            </a:blip>
            <a:srcRect l="23002" t="14619" r="22124" b="15195"/>
            <a:stretch/>
          </p:blipFill>
          <p:spPr>
            <a:xfrm rot="5400000">
              <a:off x="6912463" y="1814813"/>
              <a:ext cx="1832900" cy="2344425"/>
            </a:xfrm>
            <a:prstGeom prst="rect">
              <a:avLst/>
            </a:prstGeom>
            <a:noFill/>
            <a:ln>
              <a:noFill/>
            </a:ln>
          </p:spPr>
        </p:pic>
        <p:pic>
          <p:nvPicPr>
            <p:cNvPr id="123" name="Shape 123"/>
            <p:cNvPicPr preferRelativeResize="0"/>
            <p:nvPr/>
          </p:nvPicPr>
          <p:blipFill rotWithShape="1">
            <a:blip r:embed="rId5">
              <a:alphaModFix/>
            </a:blip>
            <a:srcRect l="10714" b="21954"/>
            <a:stretch/>
          </p:blipFill>
          <p:spPr>
            <a:xfrm>
              <a:off x="6990625" y="2400100"/>
              <a:ext cx="1669475" cy="1173350"/>
            </a:xfrm>
            <a:prstGeom prst="rect">
              <a:avLst/>
            </a:prstGeom>
            <a:noFill/>
            <a:ln>
              <a:noFill/>
            </a:ln>
          </p:spPr>
        </p:pic>
      </p:grpSp>
      <p:pic>
        <p:nvPicPr>
          <p:cNvPr id="124" name="Shape 124"/>
          <p:cNvPicPr preferRelativeResize="0"/>
          <p:nvPr/>
        </p:nvPicPr>
        <p:blipFill>
          <a:blip r:embed="rId6">
            <a:alphaModFix/>
          </a:blip>
          <a:stretch>
            <a:fillRect/>
          </a:stretch>
        </p:blipFill>
        <p:spPr>
          <a:xfrm>
            <a:off x="4564900" y="685950"/>
            <a:ext cx="1999451" cy="1999451"/>
          </a:xfrm>
          <a:prstGeom prst="rect">
            <a:avLst/>
          </a:prstGeom>
          <a:noFill/>
          <a:ln>
            <a:noFill/>
          </a:ln>
        </p:spPr>
      </p:pic>
      <p:pic>
        <p:nvPicPr>
          <p:cNvPr id="125" name="Shape 125"/>
          <p:cNvPicPr preferRelativeResize="0"/>
          <p:nvPr/>
        </p:nvPicPr>
        <p:blipFill>
          <a:blip r:embed="rId7">
            <a:alphaModFix/>
          </a:blip>
          <a:stretch>
            <a:fillRect/>
          </a:stretch>
        </p:blipFill>
        <p:spPr>
          <a:xfrm>
            <a:off x="7206426" y="2081550"/>
            <a:ext cx="1794700" cy="1789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Informing Our Idea</a:t>
            </a:r>
            <a:endParaRPr/>
          </a:p>
        </p:txBody>
      </p:sp>
      <p:sp>
        <p:nvSpPr>
          <p:cNvPr id="131" name="Shape 1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lnSpc>
                <a:spcPct val="200000"/>
              </a:lnSpc>
              <a:spcBef>
                <a:spcPts val="0"/>
              </a:spcBef>
              <a:spcAft>
                <a:spcPts val="0"/>
              </a:spcAft>
              <a:buSzPts val="1800"/>
              <a:buChar char="★"/>
            </a:pPr>
            <a:r>
              <a:rPr lang="en"/>
              <a:t>Needs to be a happy ending</a:t>
            </a:r>
            <a:endParaRPr/>
          </a:p>
          <a:p>
            <a:pPr marL="457200" lvl="0" indent="-342900" rtl="0">
              <a:lnSpc>
                <a:spcPct val="200000"/>
              </a:lnSpc>
              <a:spcBef>
                <a:spcPts val="0"/>
              </a:spcBef>
              <a:spcAft>
                <a:spcPts val="0"/>
              </a:spcAft>
              <a:buSzPts val="1800"/>
              <a:buChar char="★"/>
            </a:pPr>
            <a:r>
              <a:rPr lang="en"/>
              <a:t>Characters need to have an interesting life</a:t>
            </a:r>
            <a:endParaRPr/>
          </a:p>
          <a:p>
            <a:pPr marL="457200" lvl="0" indent="-342900" rtl="0">
              <a:lnSpc>
                <a:spcPct val="200000"/>
              </a:lnSpc>
              <a:spcBef>
                <a:spcPts val="0"/>
              </a:spcBef>
              <a:spcAft>
                <a:spcPts val="0"/>
              </a:spcAft>
              <a:buSzPts val="1800"/>
              <a:buChar char="★"/>
            </a:pPr>
            <a:r>
              <a:rPr lang="en"/>
              <a:t>Slapstick comedy</a:t>
            </a:r>
            <a:endParaRPr/>
          </a:p>
        </p:txBody>
      </p:sp>
      <p:pic>
        <p:nvPicPr>
          <p:cNvPr id="132" name="Shape 132"/>
          <p:cNvPicPr preferRelativeResize="0"/>
          <p:nvPr/>
        </p:nvPicPr>
        <p:blipFill>
          <a:blip r:embed="rId3">
            <a:alphaModFix/>
          </a:blip>
          <a:stretch>
            <a:fillRect/>
          </a:stretch>
        </p:blipFill>
        <p:spPr>
          <a:xfrm>
            <a:off x="4199475" y="2362200"/>
            <a:ext cx="4944525" cy="2781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Inspirations</a:t>
            </a:r>
            <a:endParaRPr/>
          </a:p>
        </p:txBody>
      </p:sp>
      <p:pic>
        <p:nvPicPr>
          <p:cNvPr id="138" name="Shape 138"/>
          <p:cNvPicPr preferRelativeResize="0"/>
          <p:nvPr/>
        </p:nvPicPr>
        <p:blipFill>
          <a:blip r:embed="rId3">
            <a:alphaModFix/>
          </a:blip>
          <a:stretch>
            <a:fillRect/>
          </a:stretch>
        </p:blipFill>
        <p:spPr>
          <a:xfrm>
            <a:off x="311700" y="1271600"/>
            <a:ext cx="2226800" cy="3340200"/>
          </a:xfrm>
          <a:prstGeom prst="rect">
            <a:avLst/>
          </a:prstGeom>
          <a:noFill/>
          <a:ln>
            <a:noFill/>
          </a:ln>
        </p:spPr>
      </p:pic>
      <p:sp>
        <p:nvSpPr>
          <p:cNvPr id="139" name="Shape 139"/>
          <p:cNvSpPr txBox="1"/>
          <p:nvPr/>
        </p:nvSpPr>
        <p:spPr>
          <a:xfrm>
            <a:off x="2602275" y="1327850"/>
            <a:ext cx="7500" cy="17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40" name="Shape 140"/>
          <p:cNvPicPr preferRelativeResize="0"/>
          <p:nvPr/>
        </p:nvPicPr>
        <p:blipFill>
          <a:blip r:embed="rId4">
            <a:alphaModFix/>
          </a:blip>
          <a:stretch>
            <a:fillRect/>
          </a:stretch>
        </p:blipFill>
        <p:spPr>
          <a:xfrm>
            <a:off x="2718075" y="1271588"/>
            <a:ext cx="2226801" cy="3340213"/>
          </a:xfrm>
          <a:prstGeom prst="rect">
            <a:avLst/>
          </a:prstGeom>
          <a:noFill/>
          <a:ln>
            <a:noFill/>
          </a:ln>
        </p:spPr>
      </p:pic>
      <p:sp>
        <p:nvSpPr>
          <p:cNvPr id="141" name="Shape 141"/>
          <p:cNvSpPr txBox="1"/>
          <p:nvPr/>
        </p:nvSpPr>
        <p:spPr>
          <a:xfrm>
            <a:off x="5649675" y="1445075"/>
            <a:ext cx="3037200" cy="287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Our inspirations were Man up and Bridget Jones’s Diary, we chose these two films because both leading female roles are awkward and clumsy just like our character. </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142" name="Shape 142"/>
          <p:cNvSpPr txBox="1"/>
          <p:nvPr/>
        </p:nvSpPr>
        <p:spPr>
          <a:xfrm>
            <a:off x="5541250" y="2829375"/>
            <a:ext cx="2964900" cy="50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Target Audience</a:t>
            </a:r>
            <a:endParaRPr/>
          </a:p>
        </p:txBody>
      </p:sp>
      <p:sp>
        <p:nvSpPr>
          <p:cNvPr id="148" name="Shape 148"/>
          <p:cNvSpPr txBox="1">
            <a:spLocks noGrp="1"/>
          </p:cNvSpPr>
          <p:nvPr>
            <p:ph type="body" idx="1"/>
          </p:nvPr>
        </p:nvSpPr>
        <p:spPr>
          <a:xfrm>
            <a:off x="311700" y="1228675"/>
            <a:ext cx="4256400" cy="3340200"/>
          </a:xfrm>
          <a:prstGeom prst="rect">
            <a:avLst/>
          </a:prstGeom>
        </p:spPr>
        <p:txBody>
          <a:bodyPr spcFirstLastPara="1" wrap="square" lIns="91425" tIns="91425" rIns="91425" bIns="91425" anchor="t" anchorCtr="0">
            <a:noAutofit/>
          </a:bodyPr>
          <a:lstStyle/>
          <a:p>
            <a:pPr marL="457200" lvl="0" indent="-342900">
              <a:lnSpc>
                <a:spcPct val="200000"/>
              </a:lnSpc>
              <a:spcBef>
                <a:spcPts val="0"/>
              </a:spcBef>
              <a:spcAft>
                <a:spcPts val="0"/>
              </a:spcAft>
              <a:buSzPts val="1800"/>
              <a:buChar char="★"/>
            </a:pPr>
            <a:r>
              <a:rPr lang="en"/>
              <a:t>Usually ranges 13-55</a:t>
            </a:r>
            <a:endParaRPr/>
          </a:p>
          <a:p>
            <a:pPr marL="457200" lvl="0" indent="-342900">
              <a:lnSpc>
                <a:spcPct val="200000"/>
              </a:lnSpc>
              <a:spcBef>
                <a:spcPts val="0"/>
              </a:spcBef>
              <a:spcAft>
                <a:spcPts val="0"/>
              </a:spcAft>
              <a:buSzPts val="1800"/>
              <a:buChar char="★"/>
            </a:pPr>
            <a:r>
              <a:rPr lang="en"/>
              <a:t>For ours 12-25</a:t>
            </a:r>
            <a:endParaRPr/>
          </a:p>
          <a:p>
            <a:pPr marL="457200" lvl="0" indent="-342900" rtl="0">
              <a:lnSpc>
                <a:spcPct val="200000"/>
              </a:lnSpc>
              <a:spcBef>
                <a:spcPts val="0"/>
              </a:spcBef>
              <a:spcAft>
                <a:spcPts val="0"/>
              </a:spcAft>
              <a:buSzPts val="1800"/>
              <a:buChar char="★"/>
            </a:pPr>
            <a:r>
              <a:rPr lang="en"/>
              <a:t>More so girls</a:t>
            </a:r>
            <a:endParaRPr/>
          </a:p>
        </p:txBody>
      </p:sp>
      <p:pic>
        <p:nvPicPr>
          <p:cNvPr id="149" name="Shape 149"/>
          <p:cNvPicPr preferRelativeResize="0"/>
          <p:nvPr/>
        </p:nvPicPr>
        <p:blipFill>
          <a:blip r:embed="rId3">
            <a:alphaModFix/>
          </a:blip>
          <a:stretch>
            <a:fillRect/>
          </a:stretch>
        </p:blipFill>
        <p:spPr>
          <a:xfrm>
            <a:off x="4872900" y="2474050"/>
            <a:ext cx="4271100" cy="2669438"/>
          </a:xfrm>
          <a:prstGeom prst="rect">
            <a:avLst/>
          </a:prstGeom>
          <a:noFill/>
          <a:ln>
            <a:noFill/>
          </a:ln>
        </p:spPr>
      </p:pic>
      <p:pic>
        <p:nvPicPr>
          <p:cNvPr id="150" name="Shape 150"/>
          <p:cNvPicPr preferRelativeResize="0"/>
          <p:nvPr/>
        </p:nvPicPr>
        <p:blipFill>
          <a:blip r:embed="rId4">
            <a:alphaModFix/>
          </a:blip>
          <a:stretch>
            <a:fillRect/>
          </a:stretch>
        </p:blipFill>
        <p:spPr>
          <a:xfrm>
            <a:off x="5909750" y="206025"/>
            <a:ext cx="2667075" cy="20003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Words>
  <Application>Microsoft Macintosh PowerPoint</Application>
  <PresentationFormat>On-screen Show (16:9)</PresentationFormat>
  <Paragraphs>110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Amatic SC</vt:lpstr>
      <vt:lpstr>Arial</vt:lpstr>
      <vt:lpstr>Source Code Pro</vt:lpstr>
      <vt:lpstr>Beach Day</vt:lpstr>
      <vt:lpstr>Romantic Comedy Interactive Short Film</vt:lpstr>
      <vt:lpstr>PowerPoint Presentation</vt:lpstr>
      <vt:lpstr>Synopsis</vt:lpstr>
      <vt:lpstr>Interactive Flow Chart</vt:lpstr>
      <vt:lpstr>Genre Conventions</vt:lpstr>
      <vt:lpstr>Visual Storytelling</vt:lpstr>
      <vt:lpstr>Informing Our Idea</vt:lpstr>
      <vt:lpstr>Inspirations</vt:lpstr>
      <vt:lpstr>Target Audience</vt:lpstr>
      <vt:lpstr>Moodboard</vt:lpstr>
      <vt:lpstr>PowerPoint Presentation</vt:lpstr>
      <vt:lpstr>Resources</vt:lpstr>
      <vt:lpstr>Resources Pt 2 </vt:lpstr>
      <vt:lpstr>Schedule</vt:lpstr>
      <vt:lpstr>Contingency Plan</vt:lpstr>
      <vt:lpstr>Roles</vt:lpstr>
      <vt:lpstr>Any Questions?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 Comedy Interactive Short Film</dc:title>
  <cp:lastModifiedBy>17000006</cp:lastModifiedBy>
  <cp:revision>1</cp:revision>
  <dcterms:modified xsi:type="dcterms:W3CDTF">2018-03-05T11:47:09Z</dcterms:modified>
</cp:coreProperties>
</file>